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charts/chart3.xml" ContentType="application/vnd.openxmlformats-officedocument.drawingml.char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charts/chart4.xml" ContentType="application/vnd.openxmlformats-officedocument.drawingml.char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charts/chart6.xml" ContentType="application/vnd.openxmlformats-officedocument.drawingml.char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charts/chart7.xml" ContentType="application/vnd.openxmlformats-officedocument.drawingml.char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activeX/activeX1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34.xml" ContentType="application/vnd.openxmlformats-officedocument.presentationml.tags+xml"/>
  <Override PartName="/ppt/activeX/activeX2.xml" ContentType="application/vnd.ms-office.activeX+xml"/>
  <Override PartName="/ppt/notesSlides/notesSlide40.xml" ContentType="application/vnd.openxmlformats-officedocument.presentationml.notesSlide+xml"/>
  <Override PartName="/ppt/tags/tag35.xml" ContentType="application/vnd.openxmlformats-officedocument.presentationml.tags+xml"/>
  <Override PartName="/ppt/activeX/activeX3.xml" ContentType="application/vnd.ms-office.activeX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charts/chart8.xml" ContentType="application/vnd.openxmlformats-officedocument.drawingml.chart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4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4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4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4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5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3.xml" ContentType="application/vnd.openxmlformats-officedocument.presentationml.notesSlide+xml"/>
  <Override PartName="/ppt/tags/tag83.xml" ContentType="application/vnd.openxmlformats-officedocument.presentationml.tags+xml"/>
  <Override PartName="/ppt/notesSlides/notesSlide54.xml" ContentType="application/vnd.openxmlformats-officedocument.presentationml.notesSlide+xml"/>
  <Override PartName="/ppt/tags/tag84.xml" ContentType="application/vnd.openxmlformats-officedocument.presentationml.tags+xml"/>
  <Override PartName="/ppt/notesSlides/notesSlide55.xml" ContentType="application/vnd.openxmlformats-officedocument.presentationml.notesSlide+xml"/>
  <Override PartName="/ppt/tags/tag85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5104" r:id="rId2"/>
    <p:sldMasterId id="2147485111" r:id="rId3"/>
    <p:sldMasterId id="2147485118" r:id="rId4"/>
    <p:sldMasterId id="2147485125" r:id="rId5"/>
    <p:sldMasterId id="2147485133" r:id="rId6"/>
    <p:sldMasterId id="2147485141" r:id="rId7"/>
    <p:sldMasterId id="2147485149" r:id="rId8"/>
    <p:sldMasterId id="2147485158" r:id="rId9"/>
    <p:sldMasterId id="2147485166" r:id="rId10"/>
  </p:sldMasterIdLst>
  <p:notesMasterIdLst>
    <p:notesMasterId r:id="rId81"/>
  </p:notesMasterIdLst>
  <p:handoutMasterIdLst>
    <p:handoutMasterId r:id="rId82"/>
  </p:handoutMasterIdLst>
  <p:sldIdLst>
    <p:sldId id="268" r:id="rId11"/>
    <p:sldId id="402" r:id="rId12"/>
    <p:sldId id="403" r:id="rId13"/>
    <p:sldId id="331" r:id="rId14"/>
    <p:sldId id="419" r:id="rId15"/>
    <p:sldId id="420" r:id="rId16"/>
    <p:sldId id="421" r:id="rId17"/>
    <p:sldId id="304" r:id="rId18"/>
    <p:sldId id="273" r:id="rId19"/>
    <p:sldId id="302" r:id="rId20"/>
    <p:sldId id="370" r:id="rId21"/>
    <p:sldId id="371" r:id="rId22"/>
    <p:sldId id="372" r:id="rId23"/>
    <p:sldId id="373" r:id="rId24"/>
    <p:sldId id="374" r:id="rId25"/>
    <p:sldId id="375" r:id="rId26"/>
    <p:sldId id="424" r:id="rId27"/>
    <p:sldId id="404" r:id="rId28"/>
    <p:sldId id="405" r:id="rId29"/>
    <p:sldId id="376" r:id="rId30"/>
    <p:sldId id="377" r:id="rId31"/>
    <p:sldId id="427" r:id="rId32"/>
    <p:sldId id="428" r:id="rId33"/>
    <p:sldId id="429" r:id="rId34"/>
    <p:sldId id="362" r:id="rId35"/>
    <p:sldId id="272" r:id="rId36"/>
    <p:sldId id="426" r:id="rId37"/>
    <p:sldId id="274" r:id="rId38"/>
    <p:sldId id="333" r:id="rId39"/>
    <p:sldId id="425" r:id="rId40"/>
    <p:sldId id="430" r:id="rId41"/>
    <p:sldId id="432" r:id="rId42"/>
    <p:sldId id="431" r:id="rId43"/>
    <p:sldId id="433" r:id="rId44"/>
    <p:sldId id="434" r:id="rId45"/>
    <p:sldId id="435" r:id="rId46"/>
    <p:sldId id="379" r:id="rId47"/>
    <p:sldId id="380" r:id="rId48"/>
    <p:sldId id="406" r:id="rId49"/>
    <p:sldId id="407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408" r:id="rId58"/>
    <p:sldId id="409" r:id="rId59"/>
    <p:sldId id="311" r:id="rId60"/>
    <p:sldId id="320" r:id="rId61"/>
    <p:sldId id="412" r:id="rId62"/>
    <p:sldId id="413" r:id="rId63"/>
    <p:sldId id="306" r:id="rId64"/>
    <p:sldId id="423" r:id="rId65"/>
    <p:sldId id="391" r:id="rId66"/>
    <p:sldId id="392" r:id="rId67"/>
    <p:sldId id="393" r:id="rId68"/>
    <p:sldId id="394" r:id="rId69"/>
    <p:sldId id="395" r:id="rId70"/>
    <p:sldId id="396" r:id="rId71"/>
    <p:sldId id="397" r:id="rId72"/>
    <p:sldId id="398" r:id="rId73"/>
    <p:sldId id="399" r:id="rId74"/>
    <p:sldId id="400" r:id="rId75"/>
    <p:sldId id="401" r:id="rId76"/>
    <p:sldId id="415" r:id="rId77"/>
    <p:sldId id="416" r:id="rId78"/>
    <p:sldId id="417" r:id="rId79"/>
    <p:sldId id="418" r:id="rId80"/>
  </p:sldIdLst>
  <p:sldSz cx="9144000" cy="6858000" type="screen4x3"/>
  <p:notesSz cx="7315200" cy="9601200"/>
  <p:custDataLst>
    <p:tags r:id="rId8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6B4168-7053-4607-88EC-FE2AD78C9848}">
          <p14:sldIdLst>
            <p14:sldId id="268"/>
            <p14:sldId id="402"/>
            <p14:sldId id="403"/>
            <p14:sldId id="331"/>
            <p14:sldId id="419"/>
            <p14:sldId id="420"/>
            <p14:sldId id="421"/>
            <p14:sldId id="304"/>
            <p14:sldId id="273"/>
            <p14:sldId id="302"/>
            <p14:sldId id="370"/>
            <p14:sldId id="371"/>
            <p14:sldId id="372"/>
            <p14:sldId id="373"/>
            <p14:sldId id="374"/>
            <p14:sldId id="375"/>
            <p14:sldId id="424"/>
            <p14:sldId id="404"/>
            <p14:sldId id="405"/>
            <p14:sldId id="376"/>
            <p14:sldId id="377"/>
            <p14:sldId id="427"/>
            <p14:sldId id="428"/>
            <p14:sldId id="429"/>
            <p14:sldId id="362"/>
            <p14:sldId id="272"/>
            <p14:sldId id="426"/>
            <p14:sldId id="274"/>
            <p14:sldId id="333"/>
            <p14:sldId id="425"/>
            <p14:sldId id="430"/>
            <p14:sldId id="432"/>
            <p14:sldId id="431"/>
            <p14:sldId id="433"/>
            <p14:sldId id="434"/>
            <p14:sldId id="435"/>
            <p14:sldId id="379"/>
            <p14:sldId id="380"/>
            <p14:sldId id="406"/>
            <p14:sldId id="407"/>
            <p14:sldId id="381"/>
            <p14:sldId id="382"/>
            <p14:sldId id="383"/>
            <p14:sldId id="384"/>
            <p14:sldId id="385"/>
            <p14:sldId id="386"/>
            <p14:sldId id="387"/>
            <p14:sldId id="408"/>
            <p14:sldId id="409"/>
            <p14:sldId id="311"/>
            <p14:sldId id="320"/>
            <p14:sldId id="412"/>
            <p14:sldId id="413"/>
            <p14:sldId id="306"/>
          </p14:sldIdLst>
        </p14:section>
        <p14:section name="Vocabulary Questions" id="{6CBD7899-6F08-4FA0-8784-149779CB9BDB}">
          <p14:sldIdLst>
            <p14:sldId id="423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</p14:sldIdLst>
        </p14:section>
        <p14:section name="Leaderboards" id="{32CACF0B-4A53-44E8-A5FE-7FF6AD995C51}">
          <p14:sldIdLst>
            <p14:sldId id="415"/>
            <p14:sldId id="416"/>
            <p14:sldId id="417"/>
          </p14:sldIdLst>
        </p14:section>
        <p14:section name="Whiteboard" id="{B7E9C622-960B-4BE6-80D0-29E9307E5D6D}">
          <p14:sldIdLst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CC9900"/>
    <a:srgbClr val="FF6600"/>
    <a:srgbClr val="FFCC00"/>
    <a:srgbClr val="FFFF66"/>
    <a:srgbClr val="FFFFCC"/>
    <a:srgbClr val="0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4" autoAdjust="0"/>
    <p:restoredTop sz="96272" autoAdjust="0"/>
  </p:normalViewPr>
  <p:slideViewPr>
    <p:cSldViewPr>
      <p:cViewPr varScale="1">
        <p:scale>
          <a:sx n="106" d="100"/>
          <a:sy n="106" d="100"/>
        </p:scale>
        <p:origin x="7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861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930"/>
    </p:cViewPr>
  </p:sorterViewPr>
  <p:notesViewPr>
    <p:cSldViewPr>
      <p:cViewPr varScale="1">
        <p:scale>
          <a:sx n="93" d="100"/>
          <a:sy n="93" d="100"/>
        </p:scale>
        <p:origin x="-2682" y="-11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notesMaster" Target="notesMasters/notesMaster1.xml"/><Relationship Id="rId86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D-42BD-9AC3-F1D207C95B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D-42BD-9AC3-F1D207C95B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4D-42BD-9AC3-F1D207C95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2500136"/>
        <c:axId val="695632896"/>
        <c:axId val="609804336"/>
      </c:bar3DChart>
      <c:catAx>
        <c:axId val="23250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5632896"/>
        <c:crosses val="autoZero"/>
        <c:auto val="1"/>
        <c:lblAlgn val="ctr"/>
        <c:lblOffset val="100"/>
        <c:noMultiLvlLbl val="0"/>
      </c:catAx>
      <c:valAx>
        <c:axId val="69563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2500136"/>
        <c:crosses val="autoZero"/>
        <c:crossBetween val="between"/>
      </c:valAx>
      <c:serAx>
        <c:axId val="609804336"/>
        <c:scaling>
          <c:orientation val="minMax"/>
        </c:scaling>
        <c:delete val="0"/>
        <c:axPos val="b"/>
        <c:majorTickMark val="out"/>
        <c:minorTickMark val="none"/>
        <c:tickLblPos val="nextTo"/>
        <c:crossAx val="6956328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F-4A9B-A80D-21045BB8AE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AF-4A9B-A80D-21045BB8AE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AF-4A9B-A80D-21045BB8A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5633680"/>
        <c:axId val="695634072"/>
        <c:axId val="697020720"/>
      </c:bar3DChart>
      <c:catAx>
        <c:axId val="69563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5634072"/>
        <c:crosses val="autoZero"/>
        <c:auto val="1"/>
        <c:lblAlgn val="ctr"/>
        <c:lblOffset val="100"/>
        <c:noMultiLvlLbl val="0"/>
      </c:catAx>
      <c:valAx>
        <c:axId val="695634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5633680"/>
        <c:crosses val="autoZero"/>
        <c:crossBetween val="between"/>
      </c:valAx>
      <c:serAx>
        <c:axId val="697020720"/>
        <c:scaling>
          <c:orientation val="minMax"/>
        </c:scaling>
        <c:delete val="0"/>
        <c:axPos val="b"/>
        <c:majorTickMark val="out"/>
        <c:minorTickMark val="none"/>
        <c:tickLblPos val="nextTo"/>
        <c:crossAx val="69563407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7-4B0C-A64C-FF94F1D822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7-4B0C-A64C-FF94F1D822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7-4B0C-A64C-FF94F1D8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3283768"/>
        <c:axId val="673284160"/>
        <c:axId val="802591944"/>
      </c:bar3DChart>
      <c:catAx>
        <c:axId val="673283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3284160"/>
        <c:crosses val="autoZero"/>
        <c:auto val="1"/>
        <c:lblAlgn val="ctr"/>
        <c:lblOffset val="100"/>
        <c:noMultiLvlLbl val="0"/>
      </c:catAx>
      <c:valAx>
        <c:axId val="67328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3283768"/>
        <c:crosses val="autoZero"/>
        <c:crossBetween val="between"/>
      </c:valAx>
      <c:serAx>
        <c:axId val="802591944"/>
        <c:scaling>
          <c:orientation val="minMax"/>
        </c:scaling>
        <c:delete val="0"/>
        <c:axPos val="b"/>
        <c:majorTickMark val="out"/>
        <c:minorTickMark val="none"/>
        <c:tickLblPos val="nextTo"/>
        <c:crossAx val="673284160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7-4C5C-8733-2361AF8896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7-4C5C-8733-2361AF8896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7-4C5C-8733-2361AF889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3284944"/>
        <c:axId val="673285336"/>
        <c:axId val="669594896"/>
      </c:bar3DChart>
      <c:catAx>
        <c:axId val="67328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73285336"/>
        <c:crosses val="autoZero"/>
        <c:auto val="1"/>
        <c:lblAlgn val="ctr"/>
        <c:lblOffset val="100"/>
        <c:noMultiLvlLbl val="0"/>
      </c:catAx>
      <c:valAx>
        <c:axId val="673285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3284944"/>
        <c:crosses val="autoZero"/>
        <c:crossBetween val="between"/>
      </c:valAx>
      <c:serAx>
        <c:axId val="669594896"/>
        <c:scaling>
          <c:orientation val="minMax"/>
        </c:scaling>
        <c:delete val="0"/>
        <c:axPos val="b"/>
        <c:majorTickMark val="out"/>
        <c:minorTickMark val="none"/>
        <c:tickLblPos val="nextTo"/>
        <c:crossAx val="67328533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C-4393-8385-15F97D3E28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C-4393-8385-15F97D3E28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DC-4393-8385-15F97D3E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2554704"/>
        <c:axId val="802555096"/>
        <c:axId val="662225952"/>
      </c:bar3DChart>
      <c:catAx>
        <c:axId val="80255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2555096"/>
        <c:crosses val="autoZero"/>
        <c:auto val="1"/>
        <c:lblAlgn val="ctr"/>
        <c:lblOffset val="100"/>
        <c:noMultiLvlLbl val="0"/>
      </c:catAx>
      <c:valAx>
        <c:axId val="802555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554704"/>
        <c:crosses val="autoZero"/>
        <c:crossBetween val="between"/>
      </c:valAx>
      <c:serAx>
        <c:axId val="66222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8025550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0-4E74-AB6F-68FABBE9E5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C0-4E74-AB6F-68FABBE9E5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C0-4E74-AB6F-68FABBE9E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2555880"/>
        <c:axId val="702023152"/>
        <c:axId val="705867048"/>
      </c:bar3DChart>
      <c:catAx>
        <c:axId val="802555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2023152"/>
        <c:crosses val="autoZero"/>
        <c:auto val="1"/>
        <c:lblAlgn val="ctr"/>
        <c:lblOffset val="100"/>
        <c:noMultiLvlLbl val="0"/>
      </c:catAx>
      <c:valAx>
        <c:axId val="70202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2555880"/>
        <c:crosses val="autoZero"/>
        <c:crossBetween val="between"/>
      </c:valAx>
      <c:serAx>
        <c:axId val="705867048"/>
        <c:scaling>
          <c:orientation val="minMax"/>
        </c:scaling>
        <c:delete val="0"/>
        <c:axPos val="b"/>
        <c:majorTickMark val="out"/>
        <c:minorTickMark val="none"/>
        <c:tickLblPos val="nextTo"/>
        <c:crossAx val="702023152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63-46DB-AFEE-F3CB0B68FB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63-46DB-AFEE-F3CB0B68FB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63-46DB-AFEE-F3CB0B68F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2023936"/>
        <c:axId val="702024328"/>
        <c:axId val="799100168"/>
      </c:bar3DChart>
      <c:catAx>
        <c:axId val="70202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2024328"/>
        <c:crosses val="autoZero"/>
        <c:auto val="1"/>
        <c:lblAlgn val="ctr"/>
        <c:lblOffset val="100"/>
        <c:noMultiLvlLbl val="0"/>
      </c:catAx>
      <c:valAx>
        <c:axId val="702024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2023936"/>
        <c:crosses val="autoZero"/>
        <c:crossBetween val="between"/>
      </c:valAx>
      <c:serAx>
        <c:axId val="799100168"/>
        <c:scaling>
          <c:orientation val="minMax"/>
        </c:scaling>
        <c:delete val="0"/>
        <c:axPos val="b"/>
        <c:majorTickMark val="out"/>
        <c:minorTickMark val="none"/>
        <c:tickLblPos val="nextTo"/>
        <c:crossAx val="702024328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333333333333332E-3"/>
          <c:y val="7.160493827160494E-2"/>
          <c:w val="0.9916666666666667"/>
          <c:h val="0.81909458539904734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Sheet1!$A$1:$A$4</c:f>
              <c:strCache>
                <c:ptCount val="4"/>
                <c:pt idx="0">
                  <c:v>A.</c:v>
                </c:pt>
                <c:pt idx="1">
                  <c:v>B.</c:v>
                </c:pt>
                <c:pt idx="2">
                  <c:v>C.</c:v>
                </c:pt>
                <c:pt idx="3">
                  <c:v>D.</c:v>
                </c:pt>
              </c:strCache>
            </c:strRef>
          </c:cat>
          <c:val>
            <c:numRef>
              <c:f>Sheet1!$B$1:$B$4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E-4C88-A4F3-32DB39450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2594936"/>
        <c:axId val="672595328"/>
        <c:axId val="0"/>
      </c:bar3DChart>
      <c:catAx>
        <c:axId val="67259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>
            <a:noFill/>
          </a:ln>
        </c:spPr>
        <c:crossAx val="672595328"/>
        <c:crosses val="autoZero"/>
        <c:auto val="1"/>
        <c:lblAlgn val="ctr"/>
        <c:lblOffset val="100"/>
        <c:noMultiLvlLbl val="0"/>
      </c:catAx>
      <c:valAx>
        <c:axId val="672595328"/>
        <c:scaling>
          <c:orientation val="minMax"/>
          <c:min val="0"/>
        </c:scaling>
        <c:delete val="0"/>
        <c:axPos val="l"/>
        <c:numFmt formatCode="0" sourceLinked="1"/>
        <c:majorTickMark val="out"/>
        <c:minorTickMark val="none"/>
        <c:tickLblPos val="none"/>
        <c:spPr>
          <a:ln w="6350">
            <a:noFill/>
          </a:ln>
        </c:spPr>
        <c:crossAx val="672594936"/>
        <c:crosses val="autoZero"/>
        <c:crossBetween val="between"/>
      </c:valAx>
    </c:plotArea>
    <c:plotVisOnly val="1"/>
    <c:dispBlanksAs val="span"/>
    <c:showDLblsOverMax val="0"/>
  </c:chart>
  <c:spPr>
    <a:noFill/>
    <a:ln w="6350">
      <a:noFill/>
    </a:ln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/>
          <a:lstStyle>
            <a:lvl1pPr algn="r">
              <a:defRPr sz="1300"/>
            </a:lvl1pPr>
          </a:lstStyle>
          <a:p>
            <a:pPr>
              <a:defRPr/>
            </a:pPr>
            <a:fld id="{B2935A26-4003-497E-A4BD-E40B7EC463E4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5" tIns="48327" rIns="96655" bIns="48327" rtlCol="0" anchor="b"/>
          <a:lstStyle>
            <a:lvl1pPr algn="r">
              <a:defRPr sz="1300"/>
            </a:lvl1pPr>
          </a:lstStyle>
          <a:p>
            <a:pPr>
              <a:defRPr/>
            </a:pPr>
            <a:fld id="{0425538A-2A82-4E3E-9567-DA31B26E8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7" rIns="96655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B1E6BD62-5041-4164-B6F3-39372A5B3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1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963A34A-E356-444A-841D-564871E164D2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302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D3B445AE-BD23-4E00-B80B-7500BDD66F64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3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FAF4A62-B9E6-4CE1-8617-7E4AB148812C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5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189157F-47B9-45AF-B325-2B32783E5E6E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9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ACBCCB3-D29A-487E-8C10-D7B9D40F3099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83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02ACFA0-FA9D-4E92-A13C-A3EF15AAD1C1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02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3C93E59-8D45-4623-8B34-0FAC498D3800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9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25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6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DEAB473-12D9-48F6-ACD6-557097EB775F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53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47E23618-7DE1-43FA-9514-F8EF088EABD2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8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32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0F6FE2B7-6BE0-48A8-8AE7-E0052C439515}" type="slidenum">
              <a:rPr lang="en-US" smtClean="0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70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761B40C-1E00-4F6F-9E6D-231AA01F0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588BF7-8083-4764-9787-167265D9A051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5B17887-08A5-4E11-8699-3174CFD561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D475F355-7131-4641-BD04-7E04CC63B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7439B50-C063-41B9-B181-39E5BA085A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E25A10-D999-4C25-BD78-D18070F94958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AAC2A0E-EB86-44E9-9D98-D34B3BB370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E3844DF5-FD90-4EDE-A48C-43A03AB07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F657B940-9559-4B08-B7FC-46D4BB335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5DFBE1-A313-473B-8E79-1B6FEF3BCE3F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7502942-27D9-44C5-8ED2-B790910AB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784F8188-8C74-40C4-9EBD-02BDEA193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0A0C8D1-E4C2-4E21-82F3-23290E3B1291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98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84C3AA7-D134-4B2C-9542-DB9E1EE1920B}" type="slidenum">
              <a:rPr lang="en-US" smtClean="0">
                <a:latin typeface="Arial" charset="0"/>
              </a:rPr>
              <a:pPr/>
              <a:t>37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11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3C342F6-C663-4D48-B8A8-396D2459608D}" type="slidenum">
              <a:rPr lang="en-US" smtClean="0">
                <a:latin typeface="Arial" charset="0"/>
              </a:rPr>
              <a:pPr/>
              <a:t>38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78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97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09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8E05A08E-C11D-4B68-9AFF-EBD446B15341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10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6AABBB9-FC13-4130-A5FA-AA77B87D6C64}" type="slidenum">
              <a:rPr lang="en-US" smtClean="0">
                <a:latin typeface="Arial" charset="0"/>
              </a:rPr>
              <a:pPr/>
              <a:t>42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49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51E7950-1DA3-4D69-830F-2A96F0F537FF}" type="slidenum">
              <a:rPr lang="en-US" smtClean="0">
                <a:latin typeface="Arial" charset="0"/>
              </a:rPr>
              <a:pPr/>
              <a:t>43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889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3F14BF08-0285-4A3C-A5AE-D6912290233E}" type="slidenum">
              <a:rPr lang="en-US" smtClean="0">
                <a:latin typeface="Arial" charset="0"/>
              </a:rPr>
              <a:pPr/>
              <a:t>44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94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1EF0609-40BC-48C1-8ED6-18AFB901BE6B}" type="slidenum">
              <a:rPr lang="en-US" smtClean="0">
                <a:latin typeface="Arial" charset="0"/>
              </a:rPr>
              <a:pPr/>
              <a:t>45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8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72FCC90-B156-4988-954D-25CB853FBA29}" type="slidenum">
              <a:rPr lang="en-US" smtClean="0">
                <a:latin typeface="Arial" charset="0"/>
              </a:rPr>
              <a:pPr/>
              <a:t>46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21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70850F15-A461-4D56-A5B1-15CC2CC7BAA9}" type="slidenum">
              <a:rPr lang="en-US" smtClean="0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0394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6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03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E09FDD57-B5CE-4688-93D0-D5A2FC06773A}" type="slidenum">
              <a:rPr lang="en-US" smtClean="0">
                <a:latin typeface="Arial" charset="0"/>
              </a:rPr>
              <a:pPr/>
              <a:t>50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22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B83C4DE3-2DDF-43FC-8926-4D71B9F4BFB5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51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F5F28BD-FB40-4833-BF45-0892B4DB03BE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917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7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73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5CBACAC3-E548-4B0F-8A20-5927A0FFBB9D}" type="slidenum">
              <a:rPr lang="en-US" smtClean="0">
                <a:latin typeface="Arial" charset="0"/>
              </a:rPr>
              <a:pPr/>
              <a:t>54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30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63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036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43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8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47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86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208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721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542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646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513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74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09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16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6BD62-5041-4164-B6F3-39372A5B3B8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27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28CA9-5EB2-4CC6-9059-6E47E4887AE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20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474942C-6344-415A-BAE7-4D7CAAAF85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DB88D6-BC73-4987-B458-9A0082E6ADC8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D36AF13-0202-4D0C-9BC3-B32CD5DB9F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896DA46-9B82-416E-8A0E-2EBC3EC7E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26FD4CE2-C11F-4D03-9219-19F01E03A476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07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5CDC969-D0CE-42BF-8238-CB1B547D1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191798-BB4B-468C-8C94-3D2793031C31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F05C027-FDA1-434D-9BD7-FD3F6DE36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BAE3725-4958-4E56-8FF4-859213A2B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9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../slides/slide67.xml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68.xml"/><Relationship Id="rId5" Type="http://schemas.openxmlformats.org/officeDocument/2006/relationships/image" Target="../media/image3.png"/><Relationship Id="rId4" Type="http://schemas.openxmlformats.org/officeDocument/2006/relationships/slide" Target="../slides/slide5.xml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6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6 h 1906"/>
                <a:gd name="T4" fmla="*/ 6948 w 5740"/>
                <a:gd name="T5" fmla="*/ 26 h 1906"/>
                <a:gd name="T6" fmla="*/ 69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3175" y="0"/>
            <a:ext cx="9140825" cy="6850063"/>
            <a:chOff x="0" y="0"/>
            <a:chExt cx="5758" cy="4315"/>
          </a:xfrm>
        </p:grpSpPr>
        <p:grpSp>
          <p:nvGrpSpPr>
            <p:cNvPr id="14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6 h 1906"/>
                <a:gd name="T4" fmla="*/ 6948 w 5740"/>
                <a:gd name="T5" fmla="*/ 26 h 1906"/>
                <a:gd name="T6" fmla="*/ 69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>
                <a:solidFill>
                  <a:srgbClr val="FFFF66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30004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62E6-65A2-4F48-B58F-BC8450B2A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412944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3CEA-7F7C-4CE2-B2C6-B195EF205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56182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6CA853-C4CF-47DF-A709-9B03EDB96F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82789363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636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9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 userDrawn="1"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49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6486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59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9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838200"/>
          </a:xfrm>
        </p:spPr>
        <p:txBody>
          <a:bodyPr/>
          <a:lstStyle>
            <a:lvl1pPr>
              <a:defRPr b="1" baseline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txBody>
          <a:bodyPr/>
          <a:lstStyle>
            <a:lvl1pPr>
              <a:buClr>
                <a:srgbClr val="FFFF66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lvl2pPr>
              <a:buClr>
                <a:srgbClr val="99CCFF"/>
              </a:buClr>
              <a:buFont typeface="Wingdings" pitchFamily="2" charset="2"/>
              <a:buChar char="Ø"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2pPr>
            <a:lvl3pPr>
              <a:buClr>
                <a:srgbClr val="33CC33"/>
              </a:buCl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3pPr>
            <a:lvl4pPr>
              <a:buClr>
                <a:srgbClr val="FFFFCC"/>
              </a:buClr>
              <a:defRPr/>
            </a:lvl4pPr>
            <a:lvl5pPr>
              <a:buClr>
                <a:srgbClr val="FFFF6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6328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9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423145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04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4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67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97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203836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82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6217-904D-4CE5-A505-57BA75BF5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155949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75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97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13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747453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94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26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260875120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976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9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65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8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D2C9E-8914-4F16-9AE4-BC146A9B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877133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406396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37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991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879982065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676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7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81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62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534601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94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0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29772-460F-4C8D-B3A2-870DA6C9D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1810521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255229213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221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85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47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7114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36915917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04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67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3083283634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77703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7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8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C0A00-6637-4761-9EFD-F5FFBF3D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5148645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60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2685250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177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/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37854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408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Vocab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3334" r="3332" b="18889"/>
          <a:stretch/>
        </p:blipFill>
        <p:spPr>
          <a:xfrm>
            <a:off x="2479765" y="6435634"/>
            <a:ext cx="474617" cy="416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810" y="6426927"/>
            <a:ext cx="377190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605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Less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  <p:pic>
        <p:nvPicPr>
          <p:cNvPr id="7" name="Picture 2" descr="https://cdn3.iconfinder.com/data/icons/award-and-trohpy/78/Award_ribbon_cup-05-512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12" y="6435634"/>
            <a:ext cx="341297" cy="4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38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P Openin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459036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200399"/>
            <a:ext cx="7753350" cy="2976563"/>
          </a:xfrm>
        </p:spPr>
        <p:txBody>
          <a:bodyPr/>
          <a:lstStyle>
            <a:lvl1pPr indent="-640080">
              <a:buClr>
                <a:srgbClr val="FFFF00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29400" y="6553200"/>
            <a:ext cx="25146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n-US" dirty="0"/>
              <a:t>(Question Code)</a:t>
            </a:r>
          </a:p>
        </p:txBody>
      </p:sp>
    </p:spTree>
    <p:extLst>
      <p:ext uri="{BB962C8B-B14F-4D97-AF65-F5344CB8AC3E}">
        <p14:creationId xmlns:p14="http://schemas.microsoft.com/office/powerpoint/2010/main" val="11286956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85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964B000-1AE4-4C7B-B7BC-3756D5FA85E3}" type="datetimeFigureOut">
              <a:rPr lang="en-US" smtClean="0">
                <a:solidFill>
                  <a:prstClr val="black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3/25/2020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8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6D1C-6C92-4F69-B5D9-84C7667A9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3315147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06FB7F-EE5B-45C5-B599-7E5CA0C4516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4" name="TPChart" hidden="1"/>
          <p:cNvGraphicFramePr/>
          <p:nvPr userDrawn="1"/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623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AB228-089D-440C-95CF-2BD25979F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328431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B9FA9-489E-4388-B633-9747C6DF2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144479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E6CA853-C4CF-47DF-A709-9B03EDB96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53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26 h 1906"/>
                <a:gd name="T4" fmla="*/ 6948 w 5740"/>
                <a:gd name="T5" fmla="*/ 26 h 1906"/>
                <a:gd name="T6" fmla="*/ 69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2" r:id="rId1"/>
    <p:sldLayoutId id="2147485103" r:id="rId2"/>
    <p:sldLayoutId id="2147485093" r:id="rId3"/>
    <p:sldLayoutId id="2147485094" r:id="rId4"/>
    <p:sldLayoutId id="2147485095" r:id="rId5"/>
    <p:sldLayoutId id="2147485096" r:id="rId6"/>
    <p:sldLayoutId id="2147485097" r:id="rId7"/>
    <p:sldLayoutId id="2147485098" r:id="rId8"/>
    <p:sldLayoutId id="2147485099" r:id="rId9"/>
    <p:sldLayoutId id="2147485100" r:id="rId10"/>
    <p:sldLayoutId id="2147485101" r:id="rId11"/>
    <p:sldLayoutId id="2147485157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673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24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259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2" r:id="rId1"/>
    <p:sldLayoutId id="2147485113" r:id="rId2"/>
    <p:sldLayoutId id="2147485114" r:id="rId3"/>
    <p:sldLayoutId id="2147485115" r:id="rId4"/>
    <p:sldLayoutId id="2147485116" r:id="rId5"/>
    <p:sldLayoutId id="21474851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6727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0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1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4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56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63C7"/>
            </a:gs>
            <a:gs pos="36000">
              <a:srgbClr val="0000D6">
                <a:alpha val="90000"/>
              </a:srgbClr>
            </a:gs>
            <a:gs pos="86000">
              <a:srgbClr val="00194C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6FB7F-EE5B-45C5-B599-7E5CA0C45168}" type="slidenum">
              <a:rPr lang="en-US" smtClean="0">
                <a:solidFill>
                  <a:prstClr val="white"/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07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4" r:id="rId5"/>
    <p:sldLayoutId id="21474851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 w="3175">
            <a:solidFill>
              <a:schemeClr val="tx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lphaUcPeriod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rvtOWEXDIQ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gZr1_86Ycw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image" Target="../media/image6.png"/><Relationship Id="rId3" Type="http://schemas.openxmlformats.org/officeDocument/2006/relationships/slide" Target="slide56.xml"/><Relationship Id="rId7" Type="http://schemas.openxmlformats.org/officeDocument/2006/relationships/slide" Target="slide60.xml"/><Relationship Id="rId12" Type="http://schemas.openxmlformats.org/officeDocument/2006/relationships/slide" Target="slide5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slide" Target="slide59.xml"/><Relationship Id="rId11" Type="http://schemas.openxmlformats.org/officeDocument/2006/relationships/image" Target="../media/image3.png"/><Relationship Id="rId5" Type="http://schemas.openxmlformats.org/officeDocument/2006/relationships/slide" Target="slide58.xml"/><Relationship Id="rId10" Type="http://schemas.openxmlformats.org/officeDocument/2006/relationships/slide" Target="slide5.xml"/><Relationship Id="rId4" Type="http://schemas.openxmlformats.org/officeDocument/2006/relationships/slide" Target="slide57.xml"/><Relationship Id="rId9" Type="http://schemas.openxmlformats.org/officeDocument/2006/relationships/slide" Target="slide6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7.wmf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7.wmf"/><Relationship Id="rId2" Type="http://schemas.openxmlformats.org/officeDocument/2006/relationships/tags" Target="../tags/tag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chart" Target="../charts/chart8.xml"/><Relationship Id="rId4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63.xml"/><Relationship Id="rId7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slide" Target="slide66.xml"/><Relationship Id="rId5" Type="http://schemas.openxmlformats.org/officeDocument/2006/relationships/slide" Target="slide65.xml"/><Relationship Id="rId10" Type="http://schemas.openxmlformats.org/officeDocument/2006/relationships/image" Target="../media/image6.png"/><Relationship Id="rId4" Type="http://schemas.openxmlformats.org/officeDocument/2006/relationships/slide" Target="slide64.xml"/><Relationship Id="rId9" Type="http://schemas.openxmlformats.org/officeDocument/2006/relationships/slide" Target="slide5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7.w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5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52400" y="1447800"/>
            <a:ext cx="8839200" cy="2895600"/>
          </a:xfrm>
        </p:spPr>
        <p:txBody>
          <a:bodyPr/>
          <a:lstStyle/>
          <a:p>
            <a:pPr>
              <a:defRPr/>
            </a:pP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609600" y="2362200"/>
            <a:ext cx="79248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alibri" pitchFamily="34" charset="0"/>
              </a:rPr>
              <a:t>Ethics, Values, and Morals</a:t>
            </a:r>
            <a:endParaRPr lang="en-US" sz="5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128EBCA-961C-4011-B926-1B57448DE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663"/>
            <a:ext cx="7772400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Ethics</a:t>
            </a:r>
            <a:r>
              <a:rPr lang="en-US" altLang="en-US" sz="4000" dirty="0"/>
              <a:t>: A system of moral principles; the branch of philosophy dealing with human values and moral conduct.  </a:t>
            </a:r>
            <a:r>
              <a:rPr lang="en-US" altLang="en-US" sz="4000" u="sng" dirty="0"/>
              <a:t>The science (The study) </a:t>
            </a:r>
            <a:r>
              <a:rPr lang="en-US" altLang="en-US" sz="4000" dirty="0"/>
              <a:t> of moral duty.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Ethical</a:t>
            </a:r>
            <a:r>
              <a:rPr lang="en-US" altLang="en-US" sz="4000" dirty="0"/>
              <a:t>: Conforming to moral standards.  Conforming to standards  of a profession.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Four Basic Rules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15000" cy="3429000"/>
          </a:xfrm>
        </p:spPr>
        <p:txBody>
          <a:bodyPr/>
          <a:lstStyle/>
          <a:p>
            <a:pPr>
              <a:defRPr/>
            </a:pPr>
            <a:r>
              <a:rPr lang="en-US" dirty="0"/>
              <a:t>Do good; avoid evil</a:t>
            </a:r>
          </a:p>
          <a:p>
            <a:pPr>
              <a:defRPr/>
            </a:pPr>
            <a:r>
              <a:rPr lang="en-US" dirty="0"/>
              <a:t>Be fair and unbiased</a:t>
            </a:r>
          </a:p>
          <a:p>
            <a:pPr>
              <a:defRPr/>
            </a:pPr>
            <a:r>
              <a:rPr lang="en-US" dirty="0"/>
              <a:t>Respect the dignity of all people</a:t>
            </a:r>
          </a:p>
          <a:p>
            <a:pPr>
              <a:defRPr/>
            </a:pPr>
            <a:r>
              <a:rPr lang="en-US" dirty="0"/>
              <a:t>Be responsible for your thoughts and conduct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905000"/>
            <a:ext cx="3352800" cy="3352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324600" y="65532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Ethics and Personal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en-US" dirty="0"/>
              <a:t>Moral beliefs are actually habits learned as children</a:t>
            </a:r>
          </a:p>
          <a:p>
            <a:pPr>
              <a:defRPr/>
            </a:pPr>
            <a:r>
              <a:rPr lang="en-US" dirty="0"/>
              <a:t>Adults develop habits over their lifetime</a:t>
            </a:r>
          </a:p>
          <a:p>
            <a:pPr>
              <a:defRPr/>
            </a:pPr>
            <a:r>
              <a:rPr lang="en-US" dirty="0"/>
              <a:t>Not all habits are right</a:t>
            </a:r>
          </a:p>
          <a:p>
            <a:pPr>
              <a:defRPr/>
            </a:pPr>
            <a:r>
              <a:rPr lang="en-US" dirty="0"/>
              <a:t>Be tolerant of other people’s concepts, beliefs, and feelings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9" t="14189" r="30650" b="29729"/>
          <a:stretch>
            <a:fillRect/>
          </a:stretch>
        </p:blipFill>
        <p:spPr bwMode="auto">
          <a:xfrm>
            <a:off x="6553200" y="4457700"/>
            <a:ext cx="2314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61193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Concern for Others and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096000" cy="3429000"/>
          </a:xfrm>
        </p:spPr>
        <p:txBody>
          <a:bodyPr/>
          <a:lstStyle/>
          <a:p>
            <a:pPr>
              <a:defRPr/>
            </a:pPr>
            <a:r>
              <a:rPr lang="en-US" sz="2500" dirty="0"/>
              <a:t>Concern for Others</a:t>
            </a:r>
          </a:p>
          <a:p>
            <a:pPr lvl="1">
              <a:defRPr/>
            </a:pPr>
            <a:r>
              <a:rPr lang="en-US" sz="2500" dirty="0"/>
              <a:t>Our physical needs must be satisfied first</a:t>
            </a:r>
          </a:p>
          <a:p>
            <a:pPr lvl="1">
              <a:defRPr/>
            </a:pPr>
            <a:r>
              <a:rPr lang="en-US" sz="2500" dirty="0"/>
              <a:t>Then we move on to higher-level needs</a:t>
            </a:r>
          </a:p>
          <a:p>
            <a:pPr>
              <a:defRPr/>
            </a:pPr>
            <a:r>
              <a:rPr lang="en-US" sz="2500" dirty="0"/>
              <a:t>Integrity</a:t>
            </a:r>
          </a:p>
          <a:p>
            <a:pPr lvl="1">
              <a:defRPr/>
            </a:pPr>
            <a:r>
              <a:rPr lang="en-US" sz="2500" dirty="0"/>
              <a:t>We should display in our daily activities</a:t>
            </a:r>
          </a:p>
          <a:p>
            <a:pPr lvl="1">
              <a:defRPr/>
            </a:pPr>
            <a:r>
              <a:rPr lang="en-US" sz="2500" dirty="0"/>
              <a:t>Do what’s right whether someone is watching or not</a:t>
            </a:r>
          </a:p>
          <a:p>
            <a:pPr lvl="1">
              <a:defRPr/>
            </a:pPr>
            <a:r>
              <a:rPr lang="en-US" sz="2500" dirty="0"/>
              <a:t>Have a disciplined, balanced approach to life</a:t>
            </a:r>
          </a:p>
          <a:p>
            <a:pPr>
              <a:defRPr/>
            </a:pPr>
            <a:endParaRPr lang="en-US" sz="25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112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43"/>
          <a:stretch>
            <a:fillRect/>
          </a:stretch>
        </p:blipFill>
        <p:spPr bwMode="auto">
          <a:xfrm rot="240000">
            <a:off x="6565900" y="2971800"/>
            <a:ext cx="2276475" cy="2163763"/>
          </a:xfrm>
          <a:prstGeom prst="rect">
            <a:avLst/>
          </a:prstGeom>
          <a:noFill/>
          <a:ln w="2857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6324600" y="64770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2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Ethical Qualities and Professional Standards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705600" cy="3429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Ethical Qualities of Effective Leaders</a:t>
            </a:r>
          </a:p>
          <a:p>
            <a:pPr lvl="1">
              <a:defRPr/>
            </a:pPr>
            <a:r>
              <a:rPr lang="en-US" sz="2800" dirty="0"/>
              <a:t>Success requires a great deal of        self-discipline and personal stability</a:t>
            </a:r>
          </a:p>
          <a:p>
            <a:pPr lvl="1">
              <a:defRPr/>
            </a:pPr>
            <a:r>
              <a:rPr lang="en-US" sz="2800" dirty="0"/>
              <a:t>All leadership decisions have ethical aspects and require moral judgment</a:t>
            </a:r>
          </a:p>
          <a:p>
            <a:pPr>
              <a:defRPr/>
            </a:pPr>
            <a:r>
              <a:rPr lang="en-US" sz="2800" dirty="0"/>
              <a:t>Professional Standards</a:t>
            </a:r>
          </a:p>
          <a:p>
            <a:pPr lvl="1">
              <a:defRPr/>
            </a:pPr>
            <a:r>
              <a:rPr lang="en-US" sz="2800" dirty="0"/>
              <a:t>Each profession has standards that members are expected to follow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" b="6883"/>
          <a:stretch>
            <a:fillRect/>
          </a:stretch>
        </p:blipFill>
        <p:spPr bwMode="auto">
          <a:xfrm rot="300000">
            <a:off x="6704013" y="2851150"/>
            <a:ext cx="2273300" cy="1549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Right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429000"/>
          </a:xfrm>
        </p:spPr>
        <p:txBody>
          <a:bodyPr/>
          <a:lstStyle/>
          <a:p>
            <a:pPr>
              <a:defRPr/>
            </a:pPr>
            <a:r>
              <a:rPr lang="en-US" dirty="0"/>
              <a:t>Right choices build confidence and self-respect</a:t>
            </a:r>
          </a:p>
          <a:p>
            <a:pPr>
              <a:defRPr/>
            </a:pPr>
            <a:r>
              <a:rPr lang="en-US" dirty="0"/>
              <a:t>Distinguishes effective leaders from average or poor leaders</a:t>
            </a:r>
          </a:p>
          <a:p>
            <a:pPr>
              <a:defRPr/>
            </a:pPr>
            <a:r>
              <a:rPr lang="en-US" dirty="0"/>
              <a:t>Leaders who make right choices show ethical courage and maturity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052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652145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Rules and Principles of </a:t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Ethical Decisions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en-US" dirty="0"/>
              <a:t>Greatest influence on our ethical decisions</a:t>
            </a:r>
          </a:p>
          <a:p>
            <a:pPr>
              <a:defRPr/>
            </a:pPr>
            <a:r>
              <a:rPr lang="en-US" dirty="0"/>
              <a:t>Primary ethical standards are telling the truth, keeping promises, and respecting people and property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810000"/>
            <a:ext cx="3733800" cy="248602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6324600" y="64008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Michael Wetzel/US Air Force JROTC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116-5D18-4168-9BB3-82EC7DEB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EF32-ECC3-42B4-BD53-CF87B7448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Aristotle &amp; Virtue Theory: Crash Course Philosophy #38</a:t>
            </a:r>
          </a:p>
          <a:p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video will help us understand values – what’s important to us</a:t>
            </a: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https://youtu.be/PrvtOWEXDIQ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92211-F667-46E7-A92B-C221EAA320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418009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Which of the following is one of the four basic rules of ethics?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Do evil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Be biased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Don’t harm others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Be responsible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(LE100-C1L5:LQ3)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55600" y="50292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4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decisions require judgment that is influenced by a leaders own: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values, character, and background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skills, character, and background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skills, values, and character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values, background, and respect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(LE100-C1L5:LQ4)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57200" y="333146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52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much information do you already know about this topic area?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048000"/>
            <a:ext cx="7162800" cy="2976563"/>
          </a:xfrm>
        </p:spPr>
        <p:txBody>
          <a:bodyPr>
            <a:noAutofit/>
          </a:bodyPr>
          <a:lstStyle/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00B050"/>
                </a:solidFill>
              </a:rPr>
              <a:t>Expert</a:t>
            </a:r>
            <a:r>
              <a:rPr lang="en-US" sz="2800" dirty="0"/>
              <a:t> - I have done a lot of learning in this area already.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FF00"/>
                </a:solidFill>
              </a:rPr>
              <a:t>Above average </a:t>
            </a:r>
            <a:r>
              <a:rPr lang="en-US" sz="2800" dirty="0"/>
              <a:t>- I have learned some information about this topic.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C000"/>
                </a:solidFill>
              </a:rPr>
              <a:t>Moderate</a:t>
            </a:r>
            <a:r>
              <a:rPr lang="en-US" sz="2800" dirty="0"/>
              <a:t> - I know a little about this topic.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0000"/>
                </a:solidFill>
              </a:rPr>
              <a:t>Rookie</a:t>
            </a:r>
            <a:r>
              <a:rPr lang="en-US" sz="2800" dirty="0"/>
              <a:t> - I am a blank slate…but ready to learn!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(LE100-C1L5:LQ1)</a:t>
            </a:r>
          </a:p>
        </p:txBody>
      </p:sp>
      <p:sp>
        <p:nvSpPr>
          <p:cNvPr id="6" name="TPChart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858000" y="3048000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 indent="-639763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  <a:br>
              <a:rPr lang="en-US" sz="2800"/>
            </a:br>
            <a:endParaRPr lang="en-US" sz="2800"/>
          </a:p>
          <a:p>
            <a:pPr marL="639763" indent="-639763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  <a:br>
              <a:rPr lang="en-US" sz="2800"/>
            </a:br>
            <a:endParaRPr lang="en-US" sz="2800"/>
          </a:p>
          <a:p>
            <a:pPr marL="639763" indent="-639763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</a:p>
          <a:p>
            <a:pPr marL="639763" indent="-639763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  <a:br>
              <a:rPr lang="en-US" sz="2800"/>
            </a:b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1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en-US" dirty="0"/>
              <a:t>Our beliefs about what is and is not important</a:t>
            </a:r>
          </a:p>
          <a:p>
            <a:pPr>
              <a:defRPr/>
            </a:pPr>
            <a:r>
              <a:rPr lang="en-US" dirty="0"/>
              <a:t>Involves freely chosen behavior based on values we believe are important</a:t>
            </a:r>
          </a:p>
          <a:p>
            <a:pPr>
              <a:defRPr/>
            </a:pPr>
            <a:r>
              <a:rPr lang="en-US" dirty="0"/>
              <a:t>What we have learned </a:t>
            </a:r>
            <a:r>
              <a:rPr lang="en-US"/>
              <a:t>and experienced</a:t>
            </a:r>
            <a:endParaRPr lang="en-US" dirty="0"/>
          </a:p>
          <a:p>
            <a:pPr>
              <a:defRPr/>
            </a:pPr>
            <a:r>
              <a:rPr lang="en-US" dirty="0"/>
              <a:t>Our beliefs are personal to each of us</a:t>
            </a: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16389" name="Picture 5" descr="C:\Users\ekelmereit\Downloads\Fotolia_67626216_Subscription_Yearly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5029200"/>
            <a:ext cx="20574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0" y="652145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Four Types of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858000" cy="3429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Types:</a:t>
            </a:r>
          </a:p>
          <a:p>
            <a:pPr lvl="1">
              <a:defRPr/>
            </a:pPr>
            <a:r>
              <a:rPr lang="en-US" sz="2800" dirty="0"/>
              <a:t>Personal Values</a:t>
            </a:r>
          </a:p>
          <a:p>
            <a:pPr lvl="1">
              <a:defRPr/>
            </a:pPr>
            <a:r>
              <a:rPr lang="en-US" sz="2800" dirty="0"/>
              <a:t> - Things you have learned from parents, friends, church, and school</a:t>
            </a:r>
          </a:p>
          <a:p>
            <a:pPr lvl="1">
              <a:defRPr/>
            </a:pPr>
            <a:r>
              <a:rPr lang="en-US" sz="2800" dirty="0"/>
              <a:t>- Such as freedom, happiness, equality, and peace.</a:t>
            </a:r>
          </a:p>
          <a:p>
            <a:pPr lvl="1">
              <a:defRPr/>
            </a:pPr>
            <a:r>
              <a:rPr lang="en-US" sz="2800" dirty="0"/>
              <a:t>- For military personnel, there are conflicts between what we value and what the military needs.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000" flipH="1">
            <a:off x="7336607" y="1290529"/>
            <a:ext cx="1489574" cy="117237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8001000" y="2819400"/>
            <a:ext cx="990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latin typeface="Calibri" pitchFamily="34" charset="0"/>
                <a:cs typeface="Calibri" pitchFamily="34" charset="0"/>
              </a:rPr>
              <a:t>Photo Courtesy of Joseph P. </a:t>
            </a:r>
            <a:r>
              <a:rPr lang="en-US" sz="1000" dirty="0" err="1">
                <a:latin typeface="Calibri" pitchFamily="34" charset="0"/>
                <a:cs typeface="Calibri" pitchFamily="34" charset="0"/>
              </a:rPr>
              <a:t>Cirone</a:t>
            </a:r>
            <a:r>
              <a:rPr lang="en-US" sz="1000" dirty="0">
                <a:latin typeface="Calibri" pitchFamily="34" charset="0"/>
                <a:cs typeface="Calibri" pitchFamily="34" charset="0"/>
              </a:rPr>
              <a:t>/Defense Video &amp; Imagery Distribution System</a:t>
            </a:r>
          </a:p>
        </p:txBody>
      </p:sp>
      <p:pic>
        <p:nvPicPr>
          <p:cNvPr id="1741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70144"/>
            <a:ext cx="1524000" cy="95444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6324600" y="6303963"/>
            <a:ext cx="2819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Petty Officer 1st Class Maurice Dayao/Defense Video &amp; Imagery Distribution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14" grpId="0"/>
      <p:bldP spid="174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9DA3-7908-4360-92D1-2B53CECD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996E-7F2B-4DDA-AB5B-F58C0299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800" dirty="0"/>
              <a:t>Prudent Values</a:t>
            </a:r>
          </a:p>
          <a:p>
            <a:pPr lvl="1">
              <a:defRPr/>
            </a:pPr>
            <a:r>
              <a:rPr lang="en-US" sz="2800" dirty="0"/>
              <a:t>- Involves using good judgement when considering a course of action.</a:t>
            </a:r>
          </a:p>
          <a:p>
            <a:pPr lvl="1">
              <a:defRPr/>
            </a:pPr>
            <a:r>
              <a:rPr lang="en-US" sz="2800" dirty="0"/>
              <a:t>- Staying out of trouble with the law</a:t>
            </a:r>
          </a:p>
          <a:p>
            <a:pPr lvl="1">
              <a:defRPr/>
            </a:pPr>
            <a:r>
              <a:rPr lang="en-US" sz="2800" dirty="0"/>
              <a:t> Taking care of you physical and mental health</a:t>
            </a:r>
          </a:p>
          <a:p>
            <a:pPr lvl="1">
              <a:defRPr/>
            </a:pPr>
            <a:r>
              <a:rPr lang="en-US" sz="2800" dirty="0"/>
              <a:t>- Saving money for college instead of buying the latest electronic craze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BD89A-2D31-4D3D-9DC7-899500B45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96563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B02A0-8AA3-4100-A780-418087A9D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EAB0-367D-4E43-905C-AAC3819C2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2800" dirty="0"/>
              <a:t>Conventional Values</a:t>
            </a:r>
          </a:p>
          <a:p>
            <a:pPr lvl="1">
              <a:defRPr/>
            </a:pPr>
            <a:r>
              <a:rPr lang="en-US" sz="2800" dirty="0"/>
              <a:t>- Those accepted within a social order</a:t>
            </a:r>
          </a:p>
          <a:p>
            <a:pPr lvl="1">
              <a:defRPr/>
            </a:pPr>
            <a:r>
              <a:rPr lang="en-US" sz="2800" dirty="0"/>
              <a:t>- These are binding upon members of that social order</a:t>
            </a:r>
          </a:p>
          <a:p>
            <a:pPr lvl="1">
              <a:defRPr/>
            </a:pPr>
            <a:r>
              <a:rPr lang="en-US" sz="2800" dirty="0"/>
              <a:t>- Some examples would don’t steal, kill, and showing respect to elders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C27A2-D24A-4D93-904C-409D79BEF5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96701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AD93BC-A5B8-4E64-AE97-347E97E965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EEFF1A-7F7D-4E24-93AA-7CC0A2E25DB5}"/>
              </a:ext>
            </a:extLst>
          </p:cNvPr>
          <p:cNvSpPr/>
          <p:nvPr/>
        </p:nvSpPr>
        <p:spPr>
          <a:xfrm>
            <a:off x="609600" y="762000"/>
            <a:ext cx="670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dirty="0"/>
              <a:t>Moral Values</a:t>
            </a:r>
          </a:p>
          <a:p>
            <a:pPr marL="914400" lvl="1" indent="-457200">
              <a:buFontTx/>
              <a:buChar char="-"/>
              <a:defRPr/>
            </a:pPr>
            <a:r>
              <a:rPr lang="en-US" sz="2800" dirty="0"/>
              <a:t>Rooted in a comprehensive view of human life, social living, and view of the ultimate purpose and meaning of life. </a:t>
            </a:r>
          </a:p>
          <a:p>
            <a:pPr marL="914400" lvl="1" indent="-457200">
              <a:buFontTx/>
              <a:buChar char="-"/>
              <a:defRPr/>
            </a:pPr>
            <a:r>
              <a:rPr lang="en-US" sz="2800" dirty="0"/>
              <a:t>Morals refers to our behavior, good or bad, right or wrong. </a:t>
            </a:r>
          </a:p>
          <a:p>
            <a:pPr lvl="1">
              <a:defRPr/>
            </a:pPr>
            <a:r>
              <a:rPr lang="en-US" sz="2800" dirty="0"/>
              <a:t>- 	The source of our morals date back to Greek and Roman philosophy and the Judeo-Christina ethic – like the Ten Commandments and the golden rule</a:t>
            </a:r>
          </a:p>
          <a:p>
            <a:pPr lvl="1"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We also use rules, ethical, and values to help make ethical decisions. They work together. </a:t>
            </a:r>
          </a:p>
        </p:txBody>
      </p:sp>
    </p:spTree>
    <p:extLst>
      <p:ext uri="{BB962C8B-B14F-4D97-AF65-F5344CB8AC3E}">
        <p14:creationId xmlns:p14="http://schemas.microsoft.com/office/powerpoint/2010/main" val="3067137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Activity 1:  A Current Ethical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4343400"/>
          </a:xfrm>
        </p:spPr>
        <p:txBody>
          <a:bodyPr/>
          <a:lstStyle/>
          <a:p>
            <a:pPr marL="112713" indent="-11271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dirty="0"/>
              <a:t> </a:t>
            </a:r>
          </a:p>
          <a:p>
            <a:pPr>
              <a:defRPr/>
            </a:pPr>
            <a:r>
              <a:rPr lang="en-US" dirty="0"/>
              <a:t>Break into small groups</a:t>
            </a:r>
          </a:p>
          <a:p>
            <a:pPr>
              <a:defRPr/>
            </a:pPr>
            <a:r>
              <a:rPr lang="en-US" dirty="0"/>
              <a:t>Read the ethical dilemma. </a:t>
            </a:r>
          </a:p>
          <a:p>
            <a:pPr>
              <a:defRPr/>
            </a:pPr>
            <a:r>
              <a:rPr lang="en-US" dirty="0"/>
              <a:t>Form an opinion about the ethical choices, decisions, and consequences</a:t>
            </a:r>
          </a:p>
          <a:p>
            <a:pPr>
              <a:defRPr/>
            </a:pPr>
            <a:r>
              <a:rPr lang="en-US" dirty="0"/>
              <a:t>Answer the three questions presented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F55190BF-C2F6-4C97-9777-AC506D77E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305800" cy="68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dirty="0"/>
              <a:t>When making an Ethical decision, ask yourself the following:</a:t>
            </a:r>
            <a:endParaRPr lang="en-US" altLang="en-US" sz="2400" dirty="0"/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/>
              <a:t>1.  Is it legal?</a:t>
            </a:r>
            <a:r>
              <a:rPr lang="en-US" altLang="en-US" sz="2400" dirty="0"/>
              <a:t>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-- Not just talking about civil or criminal laws.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-- Includes company policy.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--- Not doing something that is or gives the appearance of being illegal, improper, or immoral.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8FFC9C6A-EAD4-4BF6-B778-C7E43D73F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7924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/>
              <a:t>2.  Is it balanced?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CC0000"/>
                </a:solidFill>
              </a:rPr>
              <a:t>-- </a:t>
            </a:r>
            <a:r>
              <a:rPr lang="en-US" altLang="en-US" sz="3600" b="1" dirty="0">
                <a:solidFill>
                  <a:srgbClr val="FFFF00"/>
                </a:solidFill>
              </a:rPr>
              <a:t>What is meant, </a:t>
            </a:r>
            <a:r>
              <a:rPr lang="en-US" altLang="en-US" sz="3600" b="1" u="sng" dirty="0">
                <a:solidFill>
                  <a:srgbClr val="FFFF00"/>
                </a:solidFill>
              </a:rPr>
              <a:t>is the decision fair</a:t>
            </a:r>
            <a:r>
              <a:rPr lang="en-US" altLang="en-US" sz="3600" b="1" dirty="0">
                <a:solidFill>
                  <a:srgbClr val="FFFF00"/>
                </a:solidFill>
              </a:rPr>
              <a:t> or will it heavily favor a group of people over another in the short or long term.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-- </a:t>
            </a:r>
            <a:r>
              <a:rPr lang="en-US" altLang="en-US" sz="3600" b="1" u="sng" dirty="0">
                <a:solidFill>
                  <a:srgbClr val="FFFF00"/>
                </a:solidFill>
              </a:rPr>
              <a:t>Will there be a BIG winner or BIG loser?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-- If not balanced, it will probably come back to haunt you</a:t>
            </a:r>
            <a:r>
              <a:rPr lang="en-US" altLang="en-US" sz="24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272F0020-D56A-4466-B293-E17AB643F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7800"/>
            <a:ext cx="8534400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dirty="0"/>
              <a:t>3. How will it make me feel about myself?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-- Unethical acts will erode your self-esteem. (No amount of money or power is worth that.)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</a:rPr>
              <a:t>--- Would you want your decision published in a major newspaper or shown on the nightly news?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 dirty="0"/>
              <a:t>“There is no pillow as soft as a clear conscience.”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Core Values of the </a:t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US Military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629400" cy="44196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Air Force: Integrity first, Service before self, and Excellence in all we do</a:t>
            </a:r>
          </a:p>
          <a:p>
            <a:pPr>
              <a:defRPr/>
            </a:pPr>
            <a:r>
              <a:rPr lang="en-US" sz="3000" dirty="0"/>
              <a:t>Army: Loyalty, Duty, Respect, Selfless Service, Honor, Integrity, and Personal Courage</a:t>
            </a:r>
          </a:p>
          <a:p>
            <a:pPr>
              <a:defRPr/>
            </a:pPr>
            <a:r>
              <a:rPr lang="en-US" sz="3000" dirty="0"/>
              <a:t>Navy and Marine Corps: Honor, Courage, and Commitment</a:t>
            </a:r>
          </a:p>
          <a:p>
            <a:pPr>
              <a:defRPr/>
            </a:pPr>
            <a:r>
              <a:rPr lang="en-US" sz="3000" dirty="0"/>
              <a:t>Coast Guard: Honor, Respect, and Devotion to Duty</a:t>
            </a:r>
          </a:p>
          <a:p>
            <a:pPr>
              <a:defRPr/>
            </a:pPr>
            <a:endParaRPr lang="en-US" sz="3000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7829550" y="5065713"/>
            <a:ext cx="1062038" cy="977900"/>
          </a:xfrm>
          <a:prstGeom prst="rect">
            <a:avLst/>
          </a:prstGeom>
          <a:noFill/>
          <a:ln w="28575">
            <a:solidFill>
              <a:srgbClr val="CC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7632700" y="1698625"/>
            <a:ext cx="1112838" cy="97790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7767638" y="3619500"/>
            <a:ext cx="1123950" cy="9779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7077075" y="2749550"/>
            <a:ext cx="1079500" cy="9779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9921" r="16441"/>
          <a:stretch>
            <a:fillRect/>
          </a:stretch>
        </p:blipFill>
        <p:spPr bwMode="auto">
          <a:xfrm rot="-240000">
            <a:off x="6815138" y="4371975"/>
            <a:ext cx="1046162" cy="9779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324600" y="64770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Which of the following is one of the four types of values?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Self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Personal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Unconventional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Professional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(LE100-C1L5:LQ2)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81001" y="39624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6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3E4D-ABDA-4234-837B-E6DC0EE3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85FDA-B475-4249-8E2F-B873EC4AE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Air Force Core Values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 dirty="0"/>
              <a:t>Integrity First: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dirty="0"/>
              <a:t>The willingness to do what is right even when no one is looking.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B. Character traits associated with integrity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1. Courage: do what’s right even if personal cost is high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F4420-AE7A-434B-8278-84317EE09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</p:spTree>
    <p:extLst>
      <p:ext uri="{BB962C8B-B14F-4D97-AF65-F5344CB8AC3E}">
        <p14:creationId xmlns:p14="http://schemas.microsoft.com/office/powerpoint/2010/main" val="2108074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244469-ADBE-46F3-8083-90824B662EB6}"/>
              </a:ext>
            </a:extLst>
          </p:cNvPr>
          <p:cNvSpPr/>
          <p:nvPr/>
        </p:nvSpPr>
        <p:spPr>
          <a:xfrm>
            <a:off x="152400" y="304800"/>
            <a:ext cx="670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2. Honesty: your word must be your bond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3. Responsibility: be capable and dependable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4. Accountability: you take credit for better or worse – you answer for it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5. Openness: encourage free flow of information within an organization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</a:rPr>
              <a:t>6. Self-respect: respect one’s self as a professional and human being; don’t behave in ways to bring discredit upon yourself or organization</a:t>
            </a:r>
          </a:p>
        </p:txBody>
      </p:sp>
      <p:pic>
        <p:nvPicPr>
          <p:cNvPr id="3" name="Picture 3" descr="mlk1">
            <a:extLst>
              <a:ext uri="{FF2B5EF4-FFF2-40B4-BE49-F238E27FC236}">
                <a16:creationId xmlns:a16="http://schemas.microsoft.com/office/drawing/2014/main" id="{232D45C1-D316-4678-8836-D30FB5D7D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639956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074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CAAB2-232C-4B5A-9423-D4CF2998CD6C}"/>
              </a:ext>
            </a:extLst>
          </p:cNvPr>
          <p:cNvSpPr/>
          <p:nvPr/>
        </p:nvSpPr>
        <p:spPr>
          <a:xfrm>
            <a:off x="838200" y="9144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7. Humility: modesty or meekness in behavior and attitude</a:t>
            </a:r>
          </a:p>
        </p:txBody>
      </p:sp>
      <p:pic>
        <p:nvPicPr>
          <p:cNvPr id="3" name="Picture 3" descr="mlkday">
            <a:extLst>
              <a:ext uri="{FF2B5EF4-FFF2-40B4-BE49-F238E27FC236}">
                <a16:creationId xmlns:a16="http://schemas.microsoft.com/office/drawing/2014/main" id="{B7EFB9B2-B824-4B12-8C90-456B87E8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04292"/>
            <a:ext cx="6096000" cy="422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228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75E64-9E42-4B3C-AC5B-329D3A5ADC99}"/>
              </a:ext>
            </a:extLst>
          </p:cNvPr>
          <p:cNvSpPr/>
          <p:nvPr/>
        </p:nvSpPr>
        <p:spPr>
          <a:xfrm>
            <a:off x="381000" y="533400"/>
            <a:ext cx="8229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2. Service before self: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altLang="en-US" sz="3200" b="1" dirty="0">
                <a:solidFill>
                  <a:schemeClr val="bg1"/>
                </a:solidFill>
              </a:rPr>
              <a:t> Professional duties take priority over   personal desires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B. Behavior associated with service before self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1. Rule following: understand rules exist for a reason and you must follow them unless safety or morality is at stake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chemeClr val="bg1"/>
                </a:solidFill>
              </a:rPr>
              <a:t>2. Respect for others: place troops ahead of your personal comfort</a:t>
            </a:r>
          </a:p>
        </p:txBody>
      </p:sp>
    </p:spTree>
    <p:extLst>
      <p:ext uri="{BB962C8B-B14F-4D97-AF65-F5344CB8AC3E}">
        <p14:creationId xmlns:p14="http://schemas.microsoft.com/office/powerpoint/2010/main" val="1952030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C8D541-D27D-405A-819E-0EAA1BAFD3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CD44C0-025D-485F-9CD6-855A8337FFA9}"/>
              </a:ext>
            </a:extLst>
          </p:cNvPr>
          <p:cNvSpPr/>
          <p:nvPr/>
        </p:nvSpPr>
        <p:spPr>
          <a:xfrm>
            <a:off x="381000" y="533401"/>
            <a:ext cx="8153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3. Discipline and self-control: don’t indulge yourself in self-pity, discouragement, anger, frustration or defeatism – don’t become a victim – causes you to think too much about yourself and not others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4. Faith in the system: don’t adopt the view that you know better than those above you in the chain of command what should or should not be done</a:t>
            </a:r>
          </a:p>
        </p:txBody>
      </p:sp>
      <p:pic>
        <p:nvPicPr>
          <p:cNvPr id="4" name="Picture 4" descr="worldbkgnd_new1">
            <a:extLst>
              <a:ext uri="{FF2B5EF4-FFF2-40B4-BE49-F238E27FC236}">
                <a16:creationId xmlns:a16="http://schemas.microsoft.com/office/drawing/2014/main" id="{FA70B97C-E074-4BEF-93D3-2E5C7951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4937"/>
            <a:ext cx="342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678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1862FA-272E-434D-936F-FF42B53426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3, Lesson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9FABB-58C7-46A1-AB2A-417331DFCC35}"/>
              </a:ext>
            </a:extLst>
          </p:cNvPr>
          <p:cNvSpPr/>
          <p:nvPr/>
        </p:nvSpPr>
        <p:spPr>
          <a:xfrm>
            <a:off x="381000" y="3810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/>
              <a:t>Excellence:  Excellence is an inner drive to be the best you can be.  This desire to excel is what changes ordinary people into extraordinary individuals.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CBC919-A419-404E-BC05-D003494A10D3}"/>
              </a:ext>
            </a:extLst>
          </p:cNvPr>
          <p:cNvSpPr/>
          <p:nvPr/>
        </p:nvSpPr>
        <p:spPr>
          <a:xfrm>
            <a:off x="228600" y="2724029"/>
            <a:ext cx="8458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3. Excellence in all we do: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A. Excellence in all we do:  develop a sustained passion for continuous improvement and innovation that will propel the Air Force into a long-term, upward spiral of accomplishment and performance </a:t>
            </a:r>
          </a:p>
        </p:txBody>
      </p:sp>
    </p:spTree>
    <p:extLst>
      <p:ext uri="{BB962C8B-B14F-4D97-AF65-F5344CB8AC3E}">
        <p14:creationId xmlns:p14="http://schemas.microsoft.com/office/powerpoint/2010/main" val="2727936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BEC08C-7A3A-412C-BEFA-65D025D8986E}"/>
              </a:ext>
            </a:extLst>
          </p:cNvPr>
          <p:cNvSpPr/>
          <p:nvPr/>
        </p:nvSpPr>
        <p:spPr>
          <a:xfrm>
            <a:off x="533400" y="762000"/>
            <a:ext cx="762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Types of Excellence: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</a:rPr>
              <a:t>1. Personal excellence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</a:rPr>
              <a:t>2. Community excellence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3. Resources excellence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4. Operations excellence</a:t>
            </a:r>
          </a:p>
        </p:txBody>
      </p:sp>
    </p:spTree>
    <p:extLst>
      <p:ext uri="{BB962C8B-B14F-4D97-AF65-F5344CB8AC3E}">
        <p14:creationId xmlns:p14="http://schemas.microsoft.com/office/powerpoint/2010/main" val="441292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Activity 2:  Core Values of the </a:t>
            </a:r>
            <a:br>
              <a:rPr lang="en-US" sz="3200" b="0" dirty="0">
                <a:latin typeface="Comic Sans MS" pitchFamily="66" charset="0"/>
              </a:rPr>
            </a:br>
            <a:r>
              <a:rPr lang="en-US" sz="3200" b="0" dirty="0">
                <a:latin typeface="Comic Sans MS" pitchFamily="66" charset="0"/>
              </a:rPr>
              <a:t>US Military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4343400"/>
          </a:xfrm>
        </p:spPr>
        <p:txBody>
          <a:bodyPr/>
          <a:lstStyle/>
          <a:p>
            <a:pPr marL="112713" indent="-11271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dirty="0"/>
              <a:t> </a:t>
            </a:r>
          </a:p>
          <a:p>
            <a:pPr>
              <a:defRPr/>
            </a:pPr>
            <a:r>
              <a:rPr lang="en-US" dirty="0"/>
              <a:t>Identify the similarities of the core values within two US Military Services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Provide an example of when you have lived one of the values in your personal life.  In other words, do you have an example where lived out integrity?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Cultural and Universal Norms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Cultural Norms: All societies have morals, values, and concepts of human rights</a:t>
            </a:r>
          </a:p>
          <a:p>
            <a:pPr lvl="1">
              <a:defRPr/>
            </a:pPr>
            <a:r>
              <a:rPr lang="en-US" sz="3000" dirty="0"/>
              <a:t>Customs and values depend upon the culture in which we live</a:t>
            </a:r>
          </a:p>
          <a:p>
            <a:pPr>
              <a:defRPr/>
            </a:pPr>
            <a:r>
              <a:rPr lang="en-US" sz="3000" dirty="0"/>
              <a:t>Universal Norms: An obligation to honor constitutional justice, civil law, and the moral norms of our communities</a:t>
            </a:r>
          </a:p>
          <a:p>
            <a:pPr>
              <a:defRPr/>
            </a:pPr>
            <a:r>
              <a:rPr lang="en-US" sz="3000" dirty="0"/>
              <a:t>Non-universal norms do not carry a universal moral obligation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Which of the following is one of the four types of values?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Moral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Respect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Devotion to Duty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Selfless Service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(LE100-C1L5:LQ5)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59664" y="3276600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39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96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  <a:cs typeface="Calibri" pitchFamily="34" charset="0"/>
              </a:rPr>
              <a:t>Lesson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91400" cy="4221163"/>
          </a:xfrm>
        </p:spPr>
        <p:txBody>
          <a:bodyPr/>
          <a:lstStyle/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Ethics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Values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Core values of the US military services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Cultural and universal norms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Making ethical and moral decisions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Your personal code of conduct</a:t>
            </a:r>
          </a:p>
          <a:p>
            <a:pPr marL="609600" indent="-609600">
              <a:spcBef>
                <a:spcPts val="200"/>
              </a:spcBef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Which norm does not carry a universal moral obligation?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Cultural 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Universal 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Non-universal Norms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Non-cultural Norms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(LE100-C1L5:LQ6)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55600" y="46482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2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Making Ethical and Moral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019800" cy="4419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Four steps to help make the right ethical and moral decisions:</a:t>
            </a:r>
          </a:p>
          <a:p>
            <a:pPr lvl="1">
              <a:defRPr/>
            </a:pPr>
            <a:r>
              <a:rPr lang="en-US" sz="2800" dirty="0"/>
              <a:t>Consider all the facts</a:t>
            </a:r>
          </a:p>
          <a:p>
            <a:pPr lvl="1">
              <a:defRPr/>
            </a:pPr>
            <a:r>
              <a:rPr lang="en-US" sz="2800" dirty="0"/>
              <a:t>Determine the moral values or rules that apply to the situation</a:t>
            </a:r>
          </a:p>
          <a:p>
            <a:pPr lvl="1">
              <a:defRPr/>
            </a:pPr>
            <a:r>
              <a:rPr lang="en-US" sz="2800" dirty="0"/>
              <a:t>Always make decisions and act in light of your knowledge of the values and facts </a:t>
            </a:r>
          </a:p>
          <a:p>
            <a:pPr lvl="1">
              <a:defRPr/>
            </a:pPr>
            <a:r>
              <a:rPr lang="en-US" sz="2800" dirty="0"/>
              <a:t>Choose the lesser of two evils</a:t>
            </a:r>
          </a:p>
          <a:p>
            <a:pPr lvl="1">
              <a:defRPr/>
            </a:pP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https://youtu.be/BgZr1_86Ycw</a:t>
            </a:r>
            <a:endParaRPr lang="en-US" sz="2800" dirty="0"/>
          </a:p>
          <a:p>
            <a:pPr lvl="1">
              <a:defRPr/>
            </a:pPr>
            <a:endParaRPr lang="en-US" sz="2800" dirty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 r="7968"/>
          <a:stretch>
            <a:fillRect/>
          </a:stretch>
        </p:blipFill>
        <p:spPr bwMode="auto">
          <a:xfrm>
            <a:off x="5562600" y="1828800"/>
            <a:ext cx="38703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70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Moral Courage and Maturity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153400" cy="4419600"/>
          </a:xfrm>
        </p:spPr>
        <p:txBody>
          <a:bodyPr/>
          <a:lstStyle/>
          <a:p>
            <a:r>
              <a:rPr lang="en-US">
                <a:effectLst/>
              </a:rPr>
              <a:t>“To know right from wrong, to possess a firm set of values, and the strength to live by those values and do what is right regardless of the consequences”</a:t>
            </a:r>
          </a:p>
          <a:p>
            <a:r>
              <a:rPr lang="en-US">
                <a:effectLst/>
              </a:rPr>
              <a:t>You should already possess a conscience, a sense of justice, and a personal code of conduct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Conscience and Sense of Justice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6400800" cy="4419600"/>
          </a:xfrm>
        </p:spPr>
        <p:txBody>
          <a:bodyPr/>
          <a:lstStyle/>
          <a:p>
            <a:r>
              <a:rPr lang="en-US" sz="2700">
                <a:effectLst/>
              </a:rPr>
              <a:t>Conscience</a:t>
            </a:r>
          </a:p>
          <a:p>
            <a:pPr lvl="1"/>
            <a:r>
              <a:rPr lang="en-US" sz="2700">
                <a:effectLst/>
              </a:rPr>
              <a:t>A product of knowledge and intelligence </a:t>
            </a:r>
          </a:p>
          <a:p>
            <a:pPr lvl="1"/>
            <a:r>
              <a:rPr lang="en-US" sz="2700">
                <a:effectLst/>
              </a:rPr>
              <a:t>Allows us to judge right from wrong</a:t>
            </a:r>
          </a:p>
          <a:p>
            <a:pPr lvl="1"/>
            <a:r>
              <a:rPr lang="en-US" sz="2700">
                <a:effectLst/>
              </a:rPr>
              <a:t>Strengthened as our knowledge increases </a:t>
            </a:r>
          </a:p>
          <a:p>
            <a:r>
              <a:rPr lang="en-US" sz="2700">
                <a:effectLst/>
              </a:rPr>
              <a:t>Sense of Justice</a:t>
            </a:r>
          </a:p>
          <a:p>
            <a:pPr lvl="1"/>
            <a:r>
              <a:rPr lang="en-US" sz="2700">
                <a:effectLst/>
              </a:rPr>
              <a:t>Essential for effective leaders</a:t>
            </a:r>
          </a:p>
          <a:p>
            <a:pPr lvl="1"/>
            <a:r>
              <a:rPr lang="en-US" sz="2700">
                <a:effectLst/>
              </a:rPr>
              <a:t>Developed from learning experiences over time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1811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00425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24600" y="64770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Activity 3:  Ethics – Everyone Else Does It!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4343400"/>
          </a:xfrm>
        </p:spPr>
        <p:txBody>
          <a:bodyPr/>
          <a:lstStyle/>
          <a:p>
            <a:pPr marL="112713" indent="-11271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dirty="0"/>
              <a:t> </a:t>
            </a:r>
          </a:p>
          <a:p>
            <a:pPr>
              <a:defRPr/>
            </a:pPr>
            <a:r>
              <a:rPr lang="en-US" dirty="0"/>
              <a:t>Review and discuss your assigned ethical dilemma</a:t>
            </a:r>
          </a:p>
          <a:p>
            <a:pPr>
              <a:defRPr/>
            </a:pPr>
            <a:endParaRPr lang="en-US" sz="1700" dirty="0"/>
          </a:p>
          <a:p>
            <a:pPr>
              <a:defRPr/>
            </a:pPr>
            <a:r>
              <a:rPr lang="en-US" dirty="0"/>
              <a:t>Determine how to make a decision about the dilemma</a:t>
            </a:r>
          </a:p>
          <a:p>
            <a:pPr>
              <a:defRPr/>
            </a:pPr>
            <a:endParaRPr lang="en-US" sz="1700" dirty="0"/>
          </a:p>
          <a:p>
            <a:pPr>
              <a:defRPr/>
            </a:pPr>
            <a:r>
              <a:rPr lang="en-US" dirty="0"/>
              <a:t>Answer the questions about your ethical dilemma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Activity 4:  “What Would You Do?” Role-Play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467600" cy="4343400"/>
          </a:xfrm>
        </p:spPr>
        <p:txBody>
          <a:bodyPr/>
          <a:lstStyle/>
          <a:p>
            <a:pPr marL="112713" indent="-112713">
              <a:spcBef>
                <a:spcPts val="200"/>
              </a:spcBef>
              <a:buFont typeface="Wingdings" pitchFamily="2" charset="2"/>
              <a:buNone/>
              <a:defRPr/>
            </a:pPr>
            <a:r>
              <a:rPr lang="en-US" sz="1600" dirty="0"/>
              <a:t> </a:t>
            </a:r>
          </a:p>
          <a:p>
            <a:pPr>
              <a:defRPr/>
            </a:pPr>
            <a:r>
              <a:rPr lang="en-US" dirty="0"/>
              <a:t>Choose a “persuader” and “participant” for the activity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“persuader” will read the scenario and the “participant” will react to the scenario in front of the class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Personal Code of Conduct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724400" cy="4419600"/>
          </a:xfrm>
        </p:spPr>
        <p:txBody>
          <a:bodyPr/>
          <a:lstStyle/>
          <a:p>
            <a:r>
              <a:rPr lang="en-US">
                <a:effectLst/>
              </a:rPr>
              <a:t>It should be a list of reminders that cause us to practice acceptable behavior </a:t>
            </a:r>
          </a:p>
          <a:p>
            <a:r>
              <a:rPr lang="en-US">
                <a:effectLst/>
              </a:rPr>
              <a:t>Developing permanent good habits is very important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70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657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239000" cy="762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Forming Good Habits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96200" cy="4419600"/>
          </a:xfrm>
        </p:spPr>
        <p:txBody>
          <a:bodyPr/>
          <a:lstStyle/>
          <a:p>
            <a:r>
              <a:rPr lang="en-US" sz="2800">
                <a:effectLst/>
              </a:rPr>
              <a:t>To get rid of bad habits and form good ones: </a:t>
            </a:r>
          </a:p>
          <a:p>
            <a:pPr lvl="1"/>
            <a:r>
              <a:rPr lang="en-US" sz="2800">
                <a:effectLst/>
              </a:rPr>
              <a:t>Begin the change in behavior as strongly as possible</a:t>
            </a:r>
          </a:p>
          <a:p>
            <a:pPr lvl="1"/>
            <a:r>
              <a:rPr lang="en-US" sz="2800">
                <a:effectLst/>
              </a:rPr>
              <a:t>Never stop a new habit before it is firmly fixed in your life</a:t>
            </a:r>
          </a:p>
          <a:p>
            <a:pPr lvl="1"/>
            <a:r>
              <a:rPr lang="en-US" sz="2800">
                <a:effectLst/>
              </a:rPr>
              <a:t>Take every chance you get to act on the change</a:t>
            </a:r>
          </a:p>
          <a:p>
            <a:pPr lvl="1"/>
            <a:endParaRPr lang="en-US" sz="2800">
              <a:effectLst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4437063"/>
            <a:ext cx="25749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7000"/>
            <a:ext cx="2819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one of the four steps to help you make the right ethical and moral decisions?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85800" y="2971800"/>
            <a:ext cx="7239000" cy="2976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Consider only the relevant facts 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Determine the moral values or rules that apply to the situation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Always make decisions based on your instinct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Make sure you wait at least 24 hours before making a decision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(LE100-C1L5:LQ7)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36550" y="3505200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971800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  <a:br>
              <a:rPr lang="en-US" sz="2800"/>
            </a:br>
            <a:endParaRPr lang="en-US" sz="2800"/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  <a:br>
              <a:rPr lang="en-US" sz="2800"/>
            </a:br>
            <a:endParaRPr lang="en-US" sz="2800"/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  <a:br>
              <a:rPr lang="en-US" sz="2800"/>
            </a:b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0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What step should be used to get rid of bad habits?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58800" y="2778918"/>
            <a:ext cx="7667625" cy="2976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Begin on a Monday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Never stop a new habit within the first 7 days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Take every chance you get to act on the change  </a:t>
            </a:r>
          </a:p>
          <a:p>
            <a:pPr marL="639763" indent="-639763"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2800" dirty="0"/>
              <a:t>Make sure your friends also change the bad habit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(LE100-C1L5:LQ8)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156464" y="3864863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778918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2800"/>
              <a:t>1</a:t>
            </a:r>
            <a:br>
              <a:rPr lang="en-US" sz="2800"/>
            </a:b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27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Vocabulary Questions Slide 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289" y="2460811"/>
            <a:ext cx="8839200" cy="39626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3" action="ppaction://hlinksldjump"/>
              </a:rPr>
              <a:t>Study of the mind/behavior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4" action="ppaction://hlinksldjump"/>
              </a:rPr>
              <a:t>Study of people's beliefs and how these beliefs are justified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5" action="ppaction://hlinksldjump"/>
              </a:rPr>
              <a:t>Rules of conduct that people should follow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6" action="ppaction://hlinksldjump"/>
              </a:rPr>
              <a:t>Free of favoritism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7" action="ppaction://hlinksldjump"/>
              </a:rPr>
              <a:t>Closely following a consistent code of ethics</a:t>
            </a:r>
            <a:endParaRPr lang="en-US" sz="2300" dirty="0">
              <a:solidFill>
                <a:srgbClr val="F8F8F8"/>
              </a:solidFill>
              <a:latin typeface="Calibri"/>
              <a:hlinkClick r:id="" action="ppaction://noaction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8" action="ppaction://hlinksldjump"/>
              </a:rPr>
              <a:t>Our set of ideals that we use every day to make decisions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9" action="ppaction://hlinksldjump"/>
              </a:rPr>
              <a:t>Our behavior, right or wrong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175" y="173027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8F8F8"/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8F8F8"/>
                </a:solidFill>
                <a:latin typeface="Calibri"/>
              </a:rPr>
              <a:t>Click here to return to this index. </a:t>
            </a:r>
          </a:p>
        </p:txBody>
      </p:sp>
      <p:sp>
        <p:nvSpPr>
          <p:cNvPr id="9" name="Left Arrow 8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252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200" b="0" dirty="0">
                <a:latin typeface="Comic Sans MS" pitchFamily="66" charset="0"/>
              </a:rPr>
              <a:t>Activity 5:  “Remember the Titans”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239000" cy="3429000"/>
          </a:xfrm>
        </p:spPr>
        <p:txBody>
          <a:bodyPr/>
          <a:lstStyle/>
          <a:p>
            <a:pPr marL="0" indent="0">
              <a:spcBef>
                <a:spcPts val="200"/>
              </a:spcBef>
              <a:buFont typeface="Wingdings" pitchFamily="2" charset="2"/>
              <a:buNone/>
              <a:defRPr/>
            </a:pPr>
            <a:endParaRPr lang="en-US" dirty="0"/>
          </a:p>
          <a:p>
            <a:pPr>
              <a:spcBef>
                <a:spcPts val="200"/>
              </a:spcBef>
              <a:defRPr/>
            </a:pPr>
            <a:r>
              <a:rPr lang="en-US" dirty="0"/>
              <a:t>Watch the movie “Remember the Titans”</a:t>
            </a:r>
          </a:p>
          <a:p>
            <a:pPr>
              <a:spcBef>
                <a:spcPts val="200"/>
              </a:spcBef>
              <a:defRPr/>
            </a:pPr>
            <a:endParaRPr lang="en-US" dirty="0"/>
          </a:p>
          <a:p>
            <a:pPr>
              <a:spcBef>
                <a:spcPts val="200"/>
              </a:spcBef>
              <a:defRPr/>
            </a:pPr>
            <a:r>
              <a:rPr lang="en-US" dirty="0"/>
              <a:t>During the movie, take notes and give a brief example for each situation by referring to a scene in the movie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91400" cy="5334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Summary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Chapter 1, Lesson 5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467600" cy="4297363"/>
          </a:xfrm>
        </p:spPr>
        <p:txBody>
          <a:bodyPr/>
          <a:lstStyle/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Ethics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Values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Core values of the US military services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Cultural and universal norms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Making ethical and moral decisions</a:t>
            </a:r>
          </a:p>
          <a:p>
            <a:pPr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Your personal code of conduct</a:t>
            </a:r>
          </a:p>
          <a:p>
            <a:pPr marL="0" indent="0">
              <a:spcBef>
                <a:spcPts val="200"/>
              </a:spcBef>
              <a:buFont typeface="Wingdings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2911475"/>
          </a:xfrm>
        </p:spPr>
        <p:txBody>
          <a:bodyPr>
            <a:noAutofit/>
          </a:bodyPr>
          <a:lstStyle/>
          <a:p>
            <a:r>
              <a:rPr lang="en-US" sz="5400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How will making ethical and moral decisions allow you to become a better person?</a:t>
            </a:r>
            <a:endParaRPr lang="en-US" sz="8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(LE100-C1L5:LQ9)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33724" y="6076362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0549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8F8F8"/>
                </a:solidFill>
                <a:latin typeface="Calibri" panose="020F0502020204030204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8F8F8"/>
                </a:solidFill>
                <a:latin typeface="Calibri" panose="020F0502020204030204"/>
              </a:rPr>
              <a:t>Click the Show/Hide Response Display Button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77154" r:id="rId3" imgW="1136520" imgH="1363680"/>
        </mc:Choice>
        <mc:Fallback>
          <p:control r:id="rId3" imgW="1136520" imgH="1363680">
            <p:pic>
              <p:nvPicPr>
                <p:cNvPr id="13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1200" y="5052315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581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2759075"/>
          </a:xfrm>
        </p:spPr>
        <p:txBody>
          <a:bodyPr>
            <a:noAutofit/>
          </a:bodyPr>
          <a:lstStyle/>
          <a:p>
            <a:r>
              <a:rPr lang="en-US" dirty="0"/>
              <a:t>What parts of this lesson were the hardest to understand? What parts were the easiest?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(LE100-C1L5:LQ10)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133724" y="6076362"/>
            <a:ext cx="342900" cy="381000"/>
            <a:chOff x="4156144" y="6248400"/>
            <a:chExt cx="342900" cy="381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0549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8F8F8"/>
                </a:solidFill>
                <a:latin typeface="Calibri" panose="020F0502020204030204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8F8F8"/>
                </a:solidFill>
                <a:latin typeface="Calibri" panose="020F0502020204030204"/>
              </a:rPr>
              <a:t>Click the Show/Hide Response Display Button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79202" r:id="rId3" imgW="1136520" imgH="1363680"/>
        </mc:Choice>
        <mc:Fallback>
          <p:control r:id="rId3" imgW="1136520" imgH="1363680">
            <p:pic>
              <p:nvPicPr>
                <p:cNvPr id="13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791200" y="5052315"/>
                  <a:ext cx="1137138" cy="136511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01024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9906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  <a:cs typeface="Calibri" pitchFamily="34" charset="0"/>
              </a:rPr>
              <a:t>Next….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620000" cy="3276600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dirty="0">
                <a:latin typeface="Comic Sans MS" pitchFamily="66" charset="0"/>
                <a:cs typeface="Arial" pitchFamily="34" charset="0"/>
              </a:rPr>
              <a:t>Done – ethics, values, and morals</a:t>
            </a:r>
          </a:p>
          <a:p>
            <a:pPr>
              <a:spcBef>
                <a:spcPts val="200"/>
              </a:spcBef>
              <a:defRPr/>
            </a:pPr>
            <a:endParaRPr lang="en-US" dirty="0">
              <a:latin typeface="Comic Sans MS" pitchFamily="66" charset="0"/>
              <a:cs typeface="Arial" pitchFamily="34" charset="0"/>
            </a:endParaRPr>
          </a:p>
          <a:p>
            <a:pPr>
              <a:spcBef>
                <a:spcPts val="200"/>
              </a:spcBef>
              <a:defRPr/>
            </a:pPr>
            <a:r>
              <a:rPr lang="en-US" dirty="0">
                <a:latin typeface="Comic Sans MS" pitchFamily="66" charset="0"/>
                <a:cs typeface="Arial" pitchFamily="34" charset="0"/>
              </a:rPr>
              <a:t>Next – social etiquette and Dining-in, Dining-out</a:t>
            </a:r>
          </a:p>
        </p:txBody>
      </p:sp>
      <p:sp>
        <p:nvSpPr>
          <p:cNvPr id="34820" name="Footer Placeholder 8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733800"/>
            <a:ext cx="3968750" cy="2663825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81800" y="6119813"/>
            <a:ext cx="2209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Army Staff Sgt. Carlos M. Burger II/Defense Video &amp; Imagery Distribution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PChart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5933038"/>
              </p:ext>
            </p:extLst>
          </p:nvPr>
        </p:nvGraphicFramePr>
        <p:xfrm>
          <a:off x="4508500" y="1600200"/>
          <a:ext cx="4572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86700" cy="1325563"/>
          </a:xfrm>
        </p:spPr>
        <p:txBody>
          <a:bodyPr/>
          <a:lstStyle/>
          <a:p>
            <a:r>
              <a:rPr lang="en-US" dirty="0"/>
              <a:t>Team Assignment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1714500"/>
            <a:ext cx="7772400" cy="48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/>
              <a:t>Alpha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/>
              <a:t>Bravo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/>
              <a:t>Charlie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100000"/>
              </a:spcAft>
              <a:buFont typeface="+mj-lt"/>
              <a:buAutoNum type="alphaUcPeriod"/>
            </a:pPr>
            <a:r>
              <a:rPr lang="en-US" sz="3200" dirty="0"/>
              <a:t>Delta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2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study of the mind and of behavior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8662" y="3048000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Ethics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Value system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Philosophy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Psychology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(LE100-C1L5:VQ1)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22262" y="51054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048000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623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study of people's most fundamental and basic beliefs and how these beliefs are justified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Ethics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Value system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Philosophy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Psychology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(LE100-C1L5:VQ2)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57187" y="44196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9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The rules of conduct that people should follow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Ethics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Value system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Philosophy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Psychology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(LE100-C1L5:VQ3)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381000" y="3276600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14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Free of favoritism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2852735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Morals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Unbiased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Universal norms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(LE100-C1L5:VQ4)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27482" y="428634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852735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6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65125"/>
            <a:ext cx="8610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8F8F8"/>
                </a:solidFill>
                <a:latin typeface="Calibri" panose="020F0502020204030204" pitchFamily="34" charset="0"/>
              </a:rPr>
              <a:t>Vocabulary Questions Slide Index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289" y="2460811"/>
            <a:ext cx="8839200" cy="33547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 startAt="8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3" action="ppaction://hlinksldjump"/>
              </a:rPr>
              <a:t>Patterns of behavior considered acceptable by a social group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 startAt="8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4" action="ppaction://hlinksldjump"/>
              </a:rPr>
              <a:t>Normal beliefs of people in most cultures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 startAt="8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5" action="ppaction://hlinksldjump"/>
              </a:rPr>
              <a:t>Values toward which some people may feel a serious personal obligation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  <a:p>
            <a:pPr marL="514350" indent="-514350">
              <a:lnSpc>
                <a:spcPct val="150000"/>
              </a:lnSpc>
              <a:spcAft>
                <a:spcPts val="200"/>
              </a:spcAft>
              <a:buFont typeface="+mj-lt"/>
              <a:buAutoNum type="arabicPeriod" startAt="8"/>
            </a:pPr>
            <a:r>
              <a:rPr lang="en-US" sz="2300" dirty="0">
                <a:solidFill>
                  <a:srgbClr val="F8F8F8"/>
                </a:solidFill>
                <a:latin typeface="Calibri"/>
                <a:hlinkClick r:id="rId6" action="ppaction://hlinksldjump"/>
              </a:rPr>
              <a:t>Awareness of a desire to act properly and the awareness of guilt when improper acts are committed</a:t>
            </a:r>
            <a:endParaRPr lang="en-US" sz="2300" dirty="0">
              <a:solidFill>
                <a:srgbClr val="F8F8F8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175" y="1730274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8F8F8"/>
                </a:solidFill>
                <a:latin typeface="Calibri"/>
              </a:rPr>
              <a:t>Click any link below to go directly to polling that question.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6396335"/>
            <a:ext cx="4170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8F8F8"/>
                </a:solidFill>
                <a:latin typeface="Calibri"/>
              </a:rPr>
              <a:t>Click here to return to this index. </a:t>
            </a:r>
          </a:p>
        </p:txBody>
      </p:sp>
      <p:sp>
        <p:nvSpPr>
          <p:cNvPr id="9" name="Left Arrow 8"/>
          <p:cNvSpPr/>
          <p:nvPr/>
        </p:nvSpPr>
        <p:spPr bwMode="auto">
          <a:xfrm>
            <a:off x="1934545" y="6530842"/>
            <a:ext cx="1066800" cy="250958"/>
          </a:xfrm>
          <a:prstGeom prst="leftArrow">
            <a:avLst/>
          </a:prstGeom>
          <a:solidFill>
            <a:srgbClr val="E0E0E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E0E0E0"/>
              </a:solidFill>
              <a:latin typeface="Arial" charset="0"/>
            </a:endParaRPr>
          </a:p>
        </p:txBody>
      </p:sp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62" y="6417662"/>
            <a:ext cx="438538" cy="438538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9125" y="5972175"/>
            <a:ext cx="9048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05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Being honest and sincere with ourselves and with others, closely following a consistent code of ethics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Morale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Integrity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Morals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Conscience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(LE100-C1L5:VQ5)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81000" y="38608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79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Our set of ideals, beliefs, interests, likes, and dislikes that we use every day to make decisions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Ethics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Value system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Philosophy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Psychology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(LE100-C1L5:VQ6)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81000" y="38608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8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Our behavior, right or wrong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2982118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Morale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Integrity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Morals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Conscience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(LE100-C1L5:VQ7)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436880" y="43942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982118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7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Patterns of behavior considered acceptable or proper by a social group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Morals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Universal 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Non-universal norms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(LE100-C1L5:VQ8)</a:t>
            </a:r>
          </a:p>
        </p:txBody>
      </p:sp>
      <p:sp>
        <p:nvSpPr>
          <p:cNvPr id="7" name="CAI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57200" y="3255264"/>
            <a:ext cx="402336" cy="402336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00399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67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normal beliefs of people in most cultures 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2982118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Morals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Universal 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600" dirty="0"/>
              <a:t>Non-universal norms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(LE100-C1L5:VQ9)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436880" y="44196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2982118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600"/>
              <a:t>1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9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Values such as duties specific to one's religion toward which some people may feel a serious personal obligation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0100" y="3257548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Morals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Universal norms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Non-universal norms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(LE100-C1L5:VQ10)</a:t>
            </a:r>
          </a:p>
        </p:txBody>
      </p:sp>
      <p:sp>
        <p:nvSpPr>
          <p:cNvPr id="7" name="CAI1"/>
          <p:cNvSpPr/>
          <p:nvPr>
            <p:custDataLst>
              <p:tags r:id="rId3"/>
            </p:custDataLst>
          </p:nvPr>
        </p:nvSpPr>
        <p:spPr>
          <a:xfrm rot="10800000">
            <a:off x="393700" y="51054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257548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7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2459036"/>
          </a:xfrm>
        </p:spPr>
        <p:txBody>
          <a:bodyPr>
            <a:noAutofit/>
          </a:bodyPr>
          <a:lstStyle/>
          <a:p>
            <a:r>
              <a:rPr lang="en-US" dirty="0"/>
              <a:t>The awareness of a desire to act properly and the awareness of guilt when improper acts are committed or intended</a:t>
            </a: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62000" y="3729037"/>
            <a:ext cx="7753350" cy="2976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Morale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Integrity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Morals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en-US" sz="3200" dirty="0"/>
              <a:t>Conscience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(LE100-C1L5:VQ11)</a:t>
            </a:r>
          </a:p>
        </p:txBody>
      </p:sp>
      <p:sp>
        <p:nvSpPr>
          <p:cNvPr id="4" name="CAI1"/>
          <p:cNvSpPr/>
          <p:nvPr>
            <p:custDataLst>
              <p:tags r:id="rId3"/>
            </p:custDataLst>
          </p:nvPr>
        </p:nvSpPr>
        <p:spPr>
          <a:xfrm rot="10800000">
            <a:off x="355600" y="5562600"/>
            <a:ext cx="406400" cy="4064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PChart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58000" y="3729037"/>
            <a:ext cx="1727200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14350" indent="-6400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FF00"/>
              </a:buClr>
              <a:buFont typeface="+mj-lt"/>
              <a:buAutoNum type="alphaUcPeriod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</a:p>
          <a:p>
            <a:pPr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sz="3200"/>
              <a:t>1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65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LeaderBoardTitle"/>
          <p:cNvSpPr>
            <a:spLocks noGrp="1"/>
          </p:cNvSpPr>
          <p:nvPr>
            <p:ph type="title"/>
          </p:nvPr>
        </p:nvSpPr>
        <p:spPr>
          <a:xfrm>
            <a:off x="219808" y="67408"/>
            <a:ext cx="7886700" cy="1325563"/>
          </a:xfrm>
        </p:spPr>
        <p:txBody>
          <a:bodyPr/>
          <a:lstStyle/>
          <a:p>
            <a:r>
              <a:rPr lang="en-US" dirty="0"/>
              <a:t>Leaderboard</a:t>
            </a:r>
          </a:p>
        </p:txBody>
      </p:sp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82445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Participant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788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98939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Team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Points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 txBox="1">
            <a:spLocks/>
          </p:cNvSpPr>
          <p:nvPr/>
        </p:nvSpPr>
        <p:spPr>
          <a:xfrm>
            <a:off x="213827" y="264367"/>
            <a:ext cx="788670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</a:rPr>
              <a:t>Team Scores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1797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LeaderBoard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03290"/>
              </p:ext>
            </p:extLst>
          </p:nvPr>
        </p:nvGraphicFramePr>
        <p:xfrm>
          <a:off x="127000" y="1333500"/>
          <a:ext cx="88900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Points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/>
                        <a:t>Team</a:t>
                      </a:r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Participant</a:t>
                      </a:r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0527" y="252446"/>
            <a:ext cx="8595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/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 rot="16200000">
            <a:off x="7332243" y="403643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TPLeaderBoardTitle"/>
          <p:cNvSpPr>
            <a:spLocks noGrp="1"/>
          </p:cNvSpPr>
          <p:nvPr>
            <p:ph type="title"/>
          </p:nvPr>
        </p:nvSpPr>
        <p:spPr>
          <a:xfrm>
            <a:off x="213827" y="264367"/>
            <a:ext cx="7886700" cy="930275"/>
          </a:xfrm>
        </p:spPr>
        <p:txBody>
          <a:bodyPr/>
          <a:lstStyle/>
          <a:p>
            <a:r>
              <a:rPr lang="en-US" dirty="0"/>
              <a:t>Team MVP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03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1066800"/>
          </a:xfrm>
        </p:spPr>
        <p:txBody>
          <a:bodyPr/>
          <a:lstStyle/>
          <a:p>
            <a:pPr algn="ctr"/>
            <a:r>
              <a:rPr lang="en-US" dirty="0"/>
              <a:t>Quick Write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534400" cy="3733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Your best friend wants you to go with him/her to have some fun tonight. Jot down three personal guidelines you would use to decide whether it would be right or wrong to go with them.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36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1800" b="1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00550" y="6076362"/>
            <a:ext cx="342900" cy="381000"/>
            <a:chOff x="4156144" y="6248400"/>
            <a:chExt cx="342900" cy="381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l="14050" r="80335" b="-2564"/>
            <a:stretch/>
          </p:blipFill>
          <p:spPr>
            <a:xfrm>
              <a:off x="4191000" y="6248400"/>
              <a:ext cx="304800" cy="381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156144" y="6253162"/>
              <a:ext cx="342900" cy="3714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u="sng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57375" y="5274264"/>
            <a:ext cx="5429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8F8F8"/>
                </a:solidFill>
                <a:latin typeface="Calibri"/>
              </a:rPr>
              <a:t>Note to Instructors: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8F8F8"/>
                </a:solidFill>
                <a:latin typeface="Calibri"/>
              </a:rPr>
              <a:t>Click the Show/Hide Response Display Button 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198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400800" y="6478588"/>
            <a:ext cx="152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Photo Courtesy of </a:t>
            </a:r>
            <a:r>
              <a:rPr lang="en-US" sz="1000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Fotolia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97282" r:id="rId3" imgW="1136520" imgH="1365120"/>
        </mc:Choice>
        <mc:Fallback>
          <p:control r:id="rId3" imgW="1136520" imgH="1365120">
            <p:pic>
              <p:nvPicPr>
                <p:cNvPr id="11" name="ShockwaveFlash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05800" y="5867400"/>
                  <a:ext cx="533400" cy="62662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74377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2446"/>
            <a:ext cx="7886700" cy="7381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Whiteboard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8820" y="17585"/>
            <a:ext cx="750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Last</a:t>
            </a:r>
          </a:p>
          <a:p>
            <a:pPr algn="ctr"/>
            <a:r>
              <a:rPr lang="en-US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</a:rPr>
              <a:t>Slide</a:t>
            </a: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 rot="16200000">
            <a:off x="7710063" y="102626"/>
            <a:ext cx="685800" cy="65171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3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D0C9D08F-8E86-4F47-BCE9-B670A8671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1000"/>
            <a:ext cx="8077200" cy="590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u="sng" dirty="0"/>
              <a:t>Let’s get something clear ….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/>
              <a:t>What we allow ourselves to </a:t>
            </a:r>
            <a:r>
              <a:rPr lang="en-US" altLang="en-US" sz="3600" b="1" u="sng" dirty="0">
                <a:solidFill>
                  <a:srgbClr val="CC0000"/>
                </a:solidFill>
              </a:rPr>
              <a:t>watch, listen to, and read,</a:t>
            </a:r>
            <a:r>
              <a:rPr lang="en-US" altLang="en-US" sz="3600" b="1" dirty="0"/>
              <a:t> </a:t>
            </a:r>
            <a:r>
              <a:rPr lang="en-US" altLang="en-US" sz="3600" dirty="0"/>
              <a:t>impacts the way we </a:t>
            </a:r>
            <a:r>
              <a:rPr lang="en-US" altLang="en-US" sz="3600" b="1" dirty="0">
                <a:solidFill>
                  <a:srgbClr val="CC0000"/>
                </a:solidFill>
              </a:rPr>
              <a:t>think</a:t>
            </a:r>
            <a:r>
              <a:rPr lang="en-US" altLang="en-US" sz="3600" dirty="0"/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/>
              <a:t>The way we </a:t>
            </a:r>
            <a:r>
              <a:rPr lang="en-US" altLang="en-US" sz="3600" b="1" u="sng" dirty="0">
                <a:solidFill>
                  <a:srgbClr val="CC0000"/>
                </a:solidFill>
              </a:rPr>
              <a:t>think</a:t>
            </a:r>
            <a:r>
              <a:rPr lang="en-US" altLang="en-US" sz="3600" dirty="0">
                <a:solidFill>
                  <a:srgbClr val="CC0000"/>
                </a:solidFill>
              </a:rPr>
              <a:t> </a:t>
            </a:r>
            <a:r>
              <a:rPr lang="en-US" altLang="en-US" sz="3600" dirty="0"/>
              <a:t>influences what we </a:t>
            </a:r>
            <a:r>
              <a:rPr lang="en-US" altLang="en-US" sz="3600" b="1" dirty="0">
                <a:solidFill>
                  <a:srgbClr val="CC0000"/>
                </a:solidFill>
              </a:rPr>
              <a:t>believe</a:t>
            </a:r>
            <a:r>
              <a:rPr lang="en-US" altLang="en-US" sz="3600" b="1" dirty="0"/>
              <a:t> </a:t>
            </a:r>
            <a:r>
              <a:rPr lang="en-US" altLang="en-US" sz="3600" dirty="0"/>
              <a:t>and what we value. What we </a:t>
            </a:r>
            <a:r>
              <a:rPr lang="en-US" altLang="en-US" sz="3600" b="1" dirty="0">
                <a:solidFill>
                  <a:srgbClr val="CC0000"/>
                </a:solidFill>
              </a:rPr>
              <a:t>believe</a:t>
            </a:r>
            <a:r>
              <a:rPr lang="en-US" altLang="en-US" sz="3600" dirty="0"/>
              <a:t> influences the way we </a:t>
            </a:r>
            <a:r>
              <a:rPr lang="en-US" altLang="en-US" sz="3600" b="1" dirty="0">
                <a:solidFill>
                  <a:srgbClr val="CC0000"/>
                </a:solidFill>
              </a:rPr>
              <a:t>behave –</a:t>
            </a:r>
            <a:r>
              <a:rPr lang="en-US" altLang="en-US" sz="3600" dirty="0">
                <a:solidFill>
                  <a:srgbClr val="CC0000"/>
                </a:solidFill>
              </a:rPr>
              <a:t> </a:t>
            </a:r>
            <a:r>
              <a:rPr lang="en-US" altLang="en-US" sz="3600" b="1" dirty="0">
                <a:solidFill>
                  <a:srgbClr val="CC0000"/>
                </a:solidFill>
              </a:rPr>
              <a:t>our actions</a:t>
            </a:r>
            <a:r>
              <a:rPr lang="en-US" altLang="en-US" sz="3600" dirty="0"/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FF00"/>
                </a:solidFill>
              </a:rPr>
              <a:t>Think + Belief = Actions</a:t>
            </a:r>
            <a:r>
              <a:rPr lang="en-US" altLang="en-US" sz="4400" b="1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1143000"/>
          </a:xfrm>
        </p:spPr>
        <p:txBody>
          <a:bodyPr/>
          <a:lstStyle/>
          <a:p>
            <a:pPr>
              <a:defRPr/>
            </a:pPr>
            <a:r>
              <a:rPr lang="en-US" sz="3600" b="0" dirty="0">
                <a:latin typeface="Comic Sans MS" pitchFamily="66" charset="0"/>
              </a:rPr>
              <a:t>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429000"/>
          </a:xfrm>
        </p:spPr>
        <p:txBody>
          <a:bodyPr/>
          <a:lstStyle/>
          <a:p>
            <a:pPr>
              <a:defRPr/>
            </a:pPr>
            <a:r>
              <a:rPr lang="en-US" dirty="0"/>
              <a:t>Rules of conduct that people should follow</a:t>
            </a:r>
          </a:p>
          <a:p>
            <a:pPr>
              <a:defRPr/>
            </a:pPr>
            <a:r>
              <a:rPr lang="en-US" dirty="0"/>
              <a:t>Helps us decide whether something is right or wrong</a:t>
            </a:r>
          </a:p>
          <a:p>
            <a:pPr>
              <a:defRPr/>
            </a:pPr>
            <a:r>
              <a:rPr lang="en-US" dirty="0"/>
              <a:t>Assumes we have the free will to make decisions and act on those decisions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>
                <a:latin typeface="Calibri" pitchFamily="34" charset="0"/>
              </a:rPr>
              <a:t>Chapter 1, Lesson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2895600" cy="19304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24600" y="6478588"/>
            <a:ext cx="2819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1000">
                <a:latin typeface="Calibri" pitchFamily="34" charset="0"/>
                <a:cs typeface="Calibri" pitchFamily="34" charset="0"/>
              </a:rPr>
              <a:t>Photo Courtesy of Fotolia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ff1c2aef-e15c-4541-badf-480c4b0a8c7c"/>
  <p:tag name="WASPOLLED" val="F04AD3586A95419AAA0B2A9AF2B4859F"/>
  <p:tag name="TPVERSION" val="6"/>
  <p:tag name="TPFULLVERSION" val="6.2.1.5"/>
  <p:tag name="PPTVERSION" val="15"/>
  <p:tag name="TPOS" val="2"/>
  <p:tag name="TPLASTSAVEVERSION" val="6.2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1AEFEB2E2644DD8BCD3B82A565977BD&lt;/guid&gt;&#10;        &lt;description /&gt;&#10;        &lt;date&gt;7/20/2015 6:11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DC7CC92CE904AF485958DBB99619392&lt;/guid&gt;&#10;            &lt;repollguid&gt;F6D224F113924FF3AF720510F67F101A&lt;/repollguid&gt;&#10;            &lt;sourceid&gt;A6B865C66EDB462B9A5838A080CA60C7&lt;/sourceid&gt;&#10;            &lt;questiontext&gt;Which of the following is one of the four basic rules of ethics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DA48E782A6A41E0A529B857DA74420F&lt;/guid&gt;&#10;                    &lt;answertext&gt;Do evil&lt;/answertext&gt;&#10;                    &lt;valuetype&gt;-1&lt;/valuetype&gt;&#10;                &lt;/answer&gt;&#10;                &lt;answer&gt;&#10;                    &lt;guid&gt;7DEAC49974894D54AA42B8909972D445&lt;/guid&gt;&#10;                    &lt;answertext&gt;Be biased&lt;/answertext&gt;&#10;                    &lt;valuetype&gt;-1&lt;/valuetype&gt;&#10;                &lt;/answer&gt;&#10;                &lt;answer&gt;&#10;                    &lt;guid&gt;83C707848AAF49B4A36AD37F61450883&lt;/guid&gt;&#10;                    &lt;answertext&gt;Don’t harm others&lt;/answertext&gt;&#10;                    &lt;valuetype&gt;-1&lt;/valuetype&gt;&#10;                &lt;/answer&gt;&#10;                &lt;answer&gt;&#10;                    &lt;guid&gt;58A2F030C101473F8CE9A822A12BF2E7&lt;/guid&gt;&#10;                    &lt;answertext&gt;Be responsibl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220D29782A84CA0B11F1E1ACB1E85A6&lt;/guid&gt;&#10;        &lt;description /&gt;&#10;        &lt;date&gt;7/20/2015 6:11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4D884B58E24410BB26BEDE0DDF33431&lt;/guid&gt;&#10;            &lt;repollguid&gt;E0D168673DE14DA1888B55E2CC8CBE9B&lt;/repollguid&gt;&#10;            &lt;sourceid&gt;F4AD01B9A51541849C955BF52F333DA3&lt;/sourceid&gt;&#10;            &lt;questiontext&gt;Most decisions require judgment that is influenced by a leaders own: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4D8850DA38C4B28BD33A70F630FE10F&lt;/guid&gt;&#10;                    &lt;answertext&gt;values, character, and background &lt;/answertext&gt;&#10;                    &lt;valuetype&gt;1&lt;/valuetype&gt;&#10;                &lt;/answer&gt;&#10;                &lt;answer&gt;&#10;                    &lt;guid&gt;456210D6FDB547CB8F9F42B357A05925&lt;/guid&gt;&#10;                    &lt;answertext&gt;skills, character, and background&lt;/answertext&gt;&#10;                    &lt;valuetype&gt;-1&lt;/valuetype&gt;&#10;                &lt;/answer&gt;&#10;                &lt;answer&gt;&#10;                    &lt;guid&gt;891FD7B708124AB78D2281718A00918F&lt;/guid&gt;&#10;                    &lt;answertext&gt;skills, values, and character&lt;/answertext&gt;&#10;                    &lt;valuetype&gt;-1&lt;/valuetype&gt;&#10;                &lt;/answer&gt;&#10;                &lt;answer&gt;&#10;                    &lt;guid&gt;C15689A289EE4CEFBC1C1AC1810E2FD0&lt;/guid&gt;&#10;                    &lt;answertext&gt;values, background, and respec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6FDCB3FCCADE40C7A0F984D978AFC8E6&lt;/guid&gt;&#10;        &lt;description /&gt;&#10;        &lt;date&gt;7/20/2015 6:11:5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6DDE1DE6700445A932C74669AB10C64&lt;/guid&gt;&#10;            &lt;repollguid&gt;A9A5F1823B0D4149843B3610772ED3D2&lt;/repollguid&gt;&#10;            &lt;sourceid&gt;91778CDBB80542388CFBA7492FDA64ED&lt;/sourceid&gt;&#10;            &lt;questiontext&gt;Which of the following is one of the four types of values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B9461B5FB664801BE14E29A2C9BC0D8&lt;/guid&gt;&#10;                    &lt;answertext&gt;Moral&lt;/answertext&gt;&#10;                    &lt;valuetype&gt;1&lt;/valuetype&gt;&#10;                &lt;/answer&gt;&#10;                &lt;answer&gt;&#10;                    &lt;guid&gt;D9B742C6D45B4E25824BA149887A48D7&lt;/guid&gt;&#10;                    &lt;answertext&gt;Respect&lt;/answertext&gt;&#10;                    &lt;valuetype&gt;-1&lt;/valuetype&gt;&#10;                &lt;/answer&gt;&#10;                &lt;answer&gt;&#10;                    &lt;guid&gt;25AA0F3A64A84B3CA761B0D509E7B35F&lt;/guid&gt;&#10;                    &lt;answertext&gt;Devotion to Duty&lt;/answertext&gt;&#10;                    &lt;valuetype&gt;-1&lt;/valuetype&gt;&#10;                &lt;/answer&gt;&#10;                &lt;answer&gt;&#10;                    &lt;guid&gt;3F41D5AE065045C48E1E5A7B03538A2A&lt;/guid&gt;&#10;                    &lt;answertext&gt;Selfless Servi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D497552D21154BEBA0EBBA54A9C8886F&lt;/guid&gt;&#10;        &lt;description /&gt;&#10;        &lt;date&gt;7/20/2015 6:11:4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31193B5445A4954A23833C067D77606&lt;/guid&gt;&#10;            &lt;repollguid&gt;681762C62C624F8E9960B00FDE5A0FE2&lt;/repollguid&gt;&#10;            &lt;sourceid&gt;B5B33845D58846C38A3C26F80004DC21&lt;/sourceid&gt;&#10;            &lt;questiontext&gt;How much information do you already know about this topic area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answers&gt;&#10;                &lt;answer&gt;&#10;                    &lt;guid&gt;DE59572722A145AB91D27A04C10347A8&lt;/guid&gt;&#10;                    &lt;answertext&gt;Expert - I have done a lot of learning in this area already.&lt;/answertext&gt;&#10;                    &lt;valuetype&gt;0&lt;/valuetype&gt;&#10;                &lt;/answer&gt;&#10;                &lt;answer&gt;&#10;                    &lt;guid&gt;A3DCCB324B004D2FB15A10F8A4FFAB8D&lt;/guid&gt;&#10;                    &lt;answertext&gt;Above average - I have learned some information about this topic.&lt;/answertext&gt;&#10;                    &lt;valuetype&gt;0&lt;/valuetype&gt;&#10;                &lt;/answer&gt;&#10;                &lt;answer&gt;&#10;                    &lt;guid&gt;47690D686CF34C47B1C520F926198892&lt;/guid&gt;&#10;                    &lt;answertext&gt;Moderate - I know a little about this topic.&lt;/answertext&gt;&#10;                    &lt;valuetype&gt;0&lt;/valuetype&gt;&#10;                &lt;/answer&gt;&#10;                &lt;answer&gt;&#10;                    &lt;guid&gt;713596FAED91452199C0B68090CAEFC1&lt;/guid&gt;&#10;                    &lt;answertext&gt;Rookie - I am a blank slate…but ready to learn!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F0F835F2E3142E282AC6382D6BDC774&lt;/guid&gt;&#10;        &lt;description /&gt;&#10;        &lt;date&gt;7/20/2015 6:11:5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B6BAE0220884DB6B4BFB4647A10FC8E&lt;/guid&gt;&#10;            &lt;repollguid&gt;12533EA4EF174F4CAB40027756F39EAF&lt;/repollguid&gt;&#10;            &lt;sourceid&gt;C64BD21C925C44C5B486FE89498B0CBB&lt;/sourceid&gt;&#10;            &lt;questiontext&gt;Which norm does not carry a universal moral obligation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8EF4ADBFA7A443E7B6182A654CAD4238&lt;/guid&gt;&#10;                    &lt;answertext&gt;Cultural Norms&lt;/answertext&gt;&#10;                    &lt;valuetype&gt;-1&lt;/valuetype&gt;&#10;                &lt;/answer&gt;&#10;                &lt;answer&gt;&#10;                    &lt;guid&gt;AFA0AEBD03E540F39D85C0447638921D&lt;/guid&gt;&#10;                    &lt;answertext&gt;Universal Norms&lt;/answertext&gt;&#10;                    &lt;valuetype&gt;-1&lt;/valuetype&gt;&#10;                &lt;/answer&gt;&#10;                &lt;answer&gt;&#10;                    &lt;guid&gt;1CAD4C1D58404F85AB32DEF23259B698&lt;/guid&gt;&#10;                    &lt;answertext&gt;Non-universal Norms &lt;/answertext&gt;&#10;                    &lt;valuetype&gt;1&lt;/valuetype&gt;&#10;                &lt;/answer&gt;&#10;                &lt;answer&gt;&#10;                    &lt;guid&gt;24EB0AE7B9784480A4F6F08CBDDD272B&lt;/guid&gt;&#10;                    &lt;answertext&gt;Non-cultural Norm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AF4E4747636433DA7828058B527CA7C&lt;/guid&gt;&#10;        &lt;description /&gt;&#10;        &lt;date&gt;7/20/2015 6:11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F376B5B3F644153B0843CA276AF43D6&lt;/guid&gt;&#10;            &lt;repollguid&gt;E1FE4A28AEEA4C038A199E7BEBFFE043&lt;/repollguid&gt;&#10;            &lt;sourceid&gt;71EFE18FD2594F0EB0C6F6D8970AF501&lt;/sourceid&gt;&#10;            &lt;questiontext&gt;What is one of the four steps to help you make the right ethical and moral decisions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B149883F05D45FBB72A7E26717F43BC&lt;/guid&gt;&#10;                    &lt;answertext&gt;Consider only the relevant facts &lt;/answertext&gt;&#10;                    &lt;valuetype&gt;-1&lt;/valuetype&gt;&#10;                &lt;/answer&gt;&#10;                &lt;answer&gt;&#10;                    &lt;guid&gt;C77A598E863544E5B39608A6354D2AFD&lt;/guid&gt;&#10;                    &lt;answertext&gt;Determine the moral values or rules that apply to the situation &lt;/answertext&gt;&#10;                    &lt;valuetype&gt;1&lt;/valuetype&gt;&#10;                &lt;/answer&gt;&#10;                &lt;answer&gt;&#10;                    &lt;guid&gt;99056AEDB57B4BBBB9D931E633EE4014&lt;/guid&gt;&#10;                    &lt;answertext&gt;Always make decisions based on your instinct&lt;/answertext&gt;&#10;                    &lt;valuetype&gt;-1&lt;/valuetype&gt;&#10;                &lt;/answer&gt;&#10;                &lt;answer&gt;&#10;                    &lt;guid&gt;1EAEBDD5F9954CEFBCB09EEB7BF5EF96&lt;/guid&gt;&#10;                    &lt;answertext&gt;Make sure you wait at least 24 hours before making a decision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1D7C7F0E8BD34EFCB574CCA950C3FC86&lt;/guid&gt;&#10;        &lt;description /&gt;&#10;        &lt;date&gt;7/20/2015 6:11:5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39EFD8C5A7349FD899B5CCB9330A7C1&lt;/guid&gt;&#10;            &lt;repollguid&gt;26466F91969D4825B91183C63DFF9BDE&lt;/repollguid&gt;&#10;            &lt;sourceid&gt;4F9F6B4B092645D4A0ED7563E07179D8&lt;/sourceid&gt;&#10;            &lt;questiontext&gt;What step should be used to get rid of bad habits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C41A5ECF45F748D18BA9D1977694DAFA&lt;/guid&gt;&#10;                    &lt;answertext&gt;Begin on a Monday&lt;/answertext&gt;&#10;                    &lt;valuetype&gt;-1&lt;/valuetype&gt;&#10;                &lt;/answer&gt;&#10;                &lt;answer&gt;&#10;                    &lt;guid&gt;25DFFB130CF1413E8AE9996CAF5FB5DD&lt;/guid&gt;&#10;                    &lt;answertext&gt;Never stop a new habit within the first 7 days&lt;/answertext&gt;&#10;                    &lt;valuetype&gt;-1&lt;/valuetype&gt;&#10;                &lt;/answer&gt;&#10;                &lt;answer&gt;&#10;                    &lt;guid&gt;0E579A875BF5409DAB4D473689394F01&lt;/guid&gt;&#10;                    &lt;answertext&gt;Take every chance you get to act on the change  &lt;/answertext&gt;&#10;                    &lt;valuetype&gt;1&lt;/valuetype&gt;&#10;                &lt;/answer&gt;&#10;                &lt;answer&gt;&#10;                    &lt;guid&gt;7952292ECBED43E9878DF06F4BEB771E&lt;/guid&gt;&#10;                    &lt;answertext&gt;Make sure your friends also change the bad habit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834D0A2EDB864F84B3F55FF2B84CB523&lt;/guid&gt;&#10;            &lt;repollguid&gt;72EB8ABF216548FEB8BE3B4AE4452A9C&lt;/repollguid&gt;&#10;            &lt;sourceid&gt;374F1F5BF5164A0B8B4ECC0AB243F8CD&lt;/sourceid&gt;&#10;            &lt;questiontext&gt;How will making ethical and moral decisions allow you to become a better person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44B509213C2C4B6098FE6967906844B1&lt;/guid&gt;&#10;        &lt;description /&gt;&#10;        &lt;date&gt;5/20/2015 12:44:1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834D0A2EDB864F84B3F55FF2B84CB523&lt;/guid&gt;&#10;            &lt;repollguid&gt;72EB8ABF216548FEB8BE3B4AE4452A9C&lt;/repollguid&gt;&#10;            &lt;sourceid&gt;374F1F5BF5164A0B8B4ECC0AB243F8CD&lt;/sourceid&gt;&#10;            &lt;questiontext&gt;What parts of this lesson were the hardest to understand? What parts were the easiest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70CF86BCF4A4417A8B62AB5326EC20F&lt;/guid&gt;&#10;        &lt;description /&gt;&#10;        &lt;date&gt;6/28/2015 3:01:0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AAF936BFC9A44998F1B52FE9DAAECFF&lt;/guid&gt;&#10;            &lt;repollguid&gt;D9541605D0FF4A10B2EAF1FB911B3EA9&lt;/repollguid&gt;&#10;            &lt;sourceid&gt;679EEB26F83745A0A8DDF477CA8E16A8&lt;/sourceid&gt;&#10;            &lt;questiontext&gt;Team Assignment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responselimit&gt;1&lt;/responselimit&gt;&#10;            &lt;bulletstyle&gt;2&lt;/bulletstyle&gt;&#10;            &lt;demographic&gt;True&lt;/demographic&gt;&#10;            &lt;team&gt;True&lt;/team&gt;&#10;            &lt;groupname&gt;Team&lt;/groupname&gt;&#10;            &lt;answers&gt;&#10;                &lt;answer&gt;&#10;                    &lt;guid&gt;035FDF97CC0841318F3C6547F1220659&lt;/guid&gt;&#10;                    &lt;answertext&gt;Alpha&lt;/answertext&gt;&#10;                    &lt;valuetype&gt;0&lt;/valuetype&gt;&#10;                &lt;/answer&gt;&#10;                &lt;answer&gt;&#10;                    &lt;guid&gt;611CCBD4C93D404FB77DA2DE95B3B09B&lt;/guid&gt;&#10;                    &lt;answertext&gt;Bravo&lt;/answertext&gt;&#10;                    &lt;valuetype&gt;0&lt;/valuetype&gt;&#10;                &lt;/answer&gt;&#10;                &lt;answer&gt;&#10;                    &lt;guid&gt;9F609A21D9F24B7A8F4E69B3AB4A28B1&lt;/guid&gt;&#10;                    &lt;answertext&gt;Charlie&lt;/answertext&gt;&#10;                    &lt;valuetype&gt;0&lt;/valuetype&gt;&#10;                &lt;/answer&gt;&#10;                &lt;answer&gt;&#10;                    &lt;guid&gt;430B31EE06094F458CCF1DAEED45201C&lt;/guid&gt;&#10;                    &lt;answertext&gt;Delt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NUMBERFORMAT" val="3"/>
  <p:tag name="LABELFORMAT" val="1"/>
  <p:tag name="COLORTYPE" val="SCHEM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7BEC775D79744F9A80D24E7EE1064F9B&lt;/guid&gt;&#10;        &lt;description /&gt;&#10;        &lt;date&gt;7/20/2015 6:11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CF86E8FBC2643C983F5658DF0065B72&lt;/guid&gt;&#10;            &lt;repollguid&gt;997AB8E170A3472B8A537CF1BF7B3BA1&lt;/repollguid&gt;&#10;            &lt;sourceid&gt;DBD28AB6AD574F67964B3D4128351BED&lt;/sourceid&gt;&#10;            &lt;questiontext&gt;The study of the mind and of behavior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BA03C189FA347A29726612C766A6CE4&lt;/guid&gt;&#10;                    &lt;answertext&gt;Ethics&lt;/answertext&gt;&#10;                    &lt;valuetype&gt;-1&lt;/valuetype&gt;&#10;                &lt;/answer&gt;&#10;                &lt;answer&gt;&#10;                    &lt;guid&gt;250EC5F2FBA9495E92AF69E55501249A&lt;/guid&gt;&#10;                    &lt;answertext&gt;Value system&lt;/answertext&gt;&#10;                    &lt;valuetype&gt;-1&lt;/valuetype&gt;&#10;                &lt;/answer&gt;&#10;                &lt;answer&gt;&#10;                    &lt;guid&gt;1DB3F2E7C14C412A83877CAEE4A72C3C&lt;/guid&gt;&#10;                    &lt;answertext&gt;Philosophy&lt;/answertext&gt;&#10;                    &lt;valuetype&gt;-1&lt;/valuetype&gt;&#10;                &lt;/answer&gt;&#10;                &lt;answer&gt;&#10;                    &lt;guid&gt;98B3039866C64BD982662F91482F0A16&lt;/guid&gt;&#10;                    &lt;answertext&gt;Psycholog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0"/>
  <p:tag name="NUMBERFORMAT" val="3"/>
  <p:tag name="COLORTYPE" val="SCHEM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DEFINEDCOLORS" val="3,6,10,45,32,50,13,4,9,55,1"/>
  <p:tag name="LABELFORMAT" val="0"/>
  <p:tag name="NUMBERFORMAT" val="3"/>
  <p:tag name="COLORTYPE" val="SCHEM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324BE4449B664A899E0D21C392EAFA9C&lt;/guid&gt;&#10;        &lt;description /&gt;&#10;        &lt;date&gt;7/20/2015 6:11:2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A173A962E294768B39E01DFECDF3C68&lt;/guid&gt;&#10;            &lt;repollguid&gt;8074E0DAD35947F7B6CDF54A9F9D46B7&lt;/repollguid&gt;&#10;            &lt;sourceid&gt;9846718E02EC45BE8A74667F6D9DC63F&lt;/sourceid&gt;&#10;            &lt;questiontext&gt;The study of people's most fundamental and basic beliefs and how these beliefs are justified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4CB7DAF591594272B50F438C4FB8F756&lt;/guid&gt;&#10;                    &lt;answertext&gt;Ethics&lt;/answertext&gt;&#10;                    &lt;valuetype&gt;-1&lt;/valuetype&gt;&#10;                &lt;/answer&gt;&#10;                &lt;answer&gt;&#10;                    &lt;guid&gt;0590A699339F438887CC898261A782D9&lt;/guid&gt;&#10;                    &lt;answertext&gt;Value system&lt;/answertext&gt;&#10;                    &lt;valuetype&gt;-1&lt;/valuetype&gt;&#10;                &lt;/answer&gt;&#10;                &lt;answer&gt;&#10;                    &lt;guid&gt;19198834E852407CB5F2A107E0D3D4CE&lt;/guid&gt;&#10;                    &lt;answertext&gt;Philosophy&lt;/answertext&gt;&#10;                    &lt;valuetype&gt;1&lt;/valuetype&gt;&#10;                &lt;/answer&gt;&#10;                &lt;answer&gt;&#10;                    &lt;guid&gt;C9114C713C3B40F9BEB15D1F88B82108&lt;/guid&gt;&#10;                    &lt;answertext&gt;Psycholog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8FE3789D9123437888DC07E7E262E6EA&lt;/guid&gt;&#10;        &lt;description /&gt;&#10;        &lt;date&gt;7/20/2015 6:11:2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4A2E17AC9604904A78DC3D2DBE570F6&lt;/guid&gt;&#10;            &lt;repollguid&gt;72E7465552CE401F94B0593698A2A194&lt;/repollguid&gt;&#10;            &lt;sourceid&gt;FA21E584674B46BA9EF689C418885A99&lt;/sourceid&gt;&#10;            &lt;questiontext&gt;The rules of conduct that people should follow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7890D2A4AF641D38F2E6FE2A692FA7E&lt;/guid&gt;&#10;                    &lt;answertext&gt;Ethics&lt;/answertext&gt;&#10;                    &lt;valuetype&gt;1&lt;/valuetype&gt;&#10;                &lt;/answer&gt;&#10;                &lt;answer&gt;&#10;                    &lt;guid&gt;92F4968B59634738B4C4AACB4A3D1E07&lt;/guid&gt;&#10;                    &lt;answertext&gt;Value system&lt;/answertext&gt;&#10;                    &lt;valuetype&gt;-1&lt;/valuetype&gt;&#10;                &lt;/answer&gt;&#10;                &lt;answer&gt;&#10;                    &lt;guid&gt;393AABCFAC6344C5978EABF2F09FBD82&lt;/guid&gt;&#10;                    &lt;answertext&gt;Philosophy&lt;/answertext&gt;&#10;                    &lt;valuetype&gt;-1&lt;/valuetype&gt;&#10;                &lt;/answer&gt;&#10;                &lt;answer&gt;&#10;                    &lt;guid&gt;AAD4DEA7B64946D08617FB301CF1FD14&lt;/guid&gt;&#10;                    &lt;answertext&gt;Psycholog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E5A799C6AE847548702C60EB7BFEE8E&lt;/guid&gt;&#10;        &lt;description /&gt;&#10;        &lt;date&gt;7/20/2015 6:11:5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06B176129374286AB41956D9E2C2B5E&lt;/guid&gt;&#10;            &lt;repollguid&gt;E864F5C4AE8F4DD8B83F08EE98053E6A&lt;/repollguid&gt;&#10;            &lt;sourceid&gt;1A75FC25A7764B61BAFDF7AF93D03B34&lt;/sourceid&gt;&#10;            &lt;questiontext&gt;Which of the following is one of the four types of values?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Lesson Question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89C66B556E7414B815C76F34B0541AD&lt;/guid&gt;&#10;                    &lt;answertext&gt;Self&lt;/answertext&gt;&#10;                    &lt;valuetype&gt;-1&lt;/valuetype&gt;&#10;                &lt;/answer&gt;&#10;                &lt;answer&gt;&#10;                    &lt;guid&gt;AA5E1AD28EA04271B323E9D8EBDD27F4&lt;/guid&gt;&#10;                    &lt;answertext&gt;Personal&lt;/answertext&gt;&#10;                    &lt;valuetype&gt;1&lt;/valuetype&gt;&#10;                &lt;/answer&gt;&#10;                &lt;answer&gt;&#10;                    &lt;guid&gt;74F6105085F54991B6918BB8E4D41FFA&lt;/guid&gt;&#10;                    &lt;answertext&gt;Unconventional&lt;/answertext&gt;&#10;                    &lt;valuetype&gt;-1&lt;/valuetype&gt;&#10;                &lt;/answer&gt;&#10;                &lt;answer&gt;&#10;                    &lt;guid&gt;B20586A23C714AD6BB76E11AC5CFA5D0&lt;/guid&gt;&#10;                    &lt;answertext&gt;Professional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2563BBFEFD3402EA1A10034EB22CFE0&lt;/guid&gt;&#10;        &lt;description /&gt;&#10;        &lt;date&gt;7/20/2015 6:11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D5AAF3926A4439EB5DAEE181BEC9B9F&lt;/guid&gt;&#10;            &lt;repollguid&gt;913CE75A43734621AF5126C61E2AC151&lt;/repollguid&gt;&#10;            &lt;sourceid&gt;FA7C4529666B4E199B1EB1447B607C3E&lt;/sourceid&gt;&#10;            &lt;questiontext&gt;Free of favoritism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5B335E7FEDF34A8892E16B41030121FB&lt;/guid&gt;&#10;                    &lt;answertext&gt;Norms&lt;/answertext&gt;&#10;                    &lt;valuetype&gt;-1&lt;/valuetype&gt;&#10;                &lt;/answer&gt;&#10;                &lt;answer&gt;&#10;                    &lt;guid&gt;E7899F6208F441A89E53582500737AA8&lt;/guid&gt;&#10;                    &lt;answertext&gt;Morals&lt;/answertext&gt;&#10;                    &lt;valuetype&gt;-1&lt;/valuetype&gt;&#10;                &lt;/answer&gt;&#10;                &lt;answer&gt;&#10;                    &lt;guid&gt;7F0F119B59DB40F799AE223C31A264ED&lt;/guid&gt;&#10;                    &lt;answertext&gt;Unbiased&lt;/answertext&gt;&#10;                    &lt;valuetype&gt;1&lt;/valuetype&gt;&#10;                &lt;/answer&gt;&#10;                &lt;answer&gt;&#10;                    &lt;guid&gt;878995DABA28465594521B31B2ACFCB6&lt;/guid&gt;&#10;                    &lt;answertext&gt;Universal norm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51545D0503D421C80642AC37D5C6A9A&lt;/guid&gt;&#10;        &lt;description /&gt;&#10;        &lt;date&gt;7/20/2015 6:11:2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F43EC37E8F54AABA270F335A4065B30&lt;/guid&gt;&#10;            &lt;repollguid&gt;5B9C59EE23EE4731B438BB366DA8C8A8&lt;/repollguid&gt;&#10;            &lt;sourceid&gt;9159FBF8E31B4F3FB42796B885394846&lt;/sourceid&gt;&#10;            &lt;questiontext&gt;Being honest and sincere with ourselves and with others, closely following a consistent code of ethics 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79132C969544EF98790ABDBF0024127&lt;/guid&gt;&#10;                    &lt;answertext&gt;Morale&lt;/answertext&gt;&#10;                    &lt;valuetype&gt;-1&lt;/valuetype&gt;&#10;                &lt;/answer&gt;&#10;                &lt;answer&gt;&#10;                    &lt;guid&gt;B2243FE8B2AA4E32A7D333CC9D299695&lt;/guid&gt;&#10;                    &lt;answertext&gt;Integrity&lt;/answertext&gt;&#10;                    &lt;valuetype&gt;1&lt;/valuetype&gt;&#10;                &lt;/answer&gt;&#10;                &lt;answer&gt;&#10;                    &lt;guid&gt;FAAB27EBCDA5413291B3A0968B9F9626&lt;/guid&gt;&#10;                    &lt;answertext&gt;Morals&lt;/answertext&gt;&#10;                    &lt;valuetype&gt;-1&lt;/valuetype&gt;&#10;                &lt;/answer&gt;&#10;                &lt;answer&gt;&#10;                    &lt;guid&gt;B638DEDE91F44A6CAF54BF3BF097199E&lt;/guid&gt;&#10;                    &lt;answertext&gt;Conscie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C0E9DCB43678452BAD3E52B0CF14C902&lt;/guid&gt;&#10;        &lt;description /&gt;&#10;        &lt;date&gt;7/20/2015 6:11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06EC26F2DC84CEE8BE7FBB1C749ABAC&lt;/guid&gt;&#10;            &lt;repollguid&gt;C547E64DB1E54D79BA4A8EE5B7740857&lt;/repollguid&gt;&#10;            &lt;sourceid&gt;F633CF1519AE43778DF4FCE46FD23A17&lt;/sourceid&gt;&#10;            &lt;questiontext&gt;Our set of ideals, beliefs, interests, likes, and dislikes that we use every day to make decisions 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1F386EABAC824E11834E9F0A01B9F41F&lt;/guid&gt;&#10;                    &lt;answertext&gt;Ethics&lt;/answertext&gt;&#10;                    &lt;valuetype&gt;-1&lt;/valuetype&gt;&#10;                &lt;/answer&gt;&#10;                &lt;answer&gt;&#10;                    &lt;guid&gt;3D398DDE11BF491797923AAC1232522A&lt;/guid&gt;&#10;                    &lt;answertext&gt;Value system&lt;/answertext&gt;&#10;                    &lt;valuetype&gt;1&lt;/valuetype&gt;&#10;                &lt;/answer&gt;&#10;                &lt;answer&gt;&#10;                    &lt;guid&gt;6A2505D82A6E4E5CAC3B177CA03028F1&lt;/guid&gt;&#10;                    &lt;answertext&gt;Philosophy&lt;/answertext&gt;&#10;                    &lt;valuetype&gt;-1&lt;/valuetype&gt;&#10;                &lt;/answer&gt;&#10;                &lt;answer&gt;&#10;                    &lt;guid&gt;B5421912B48245FAB5F4312805D23917&lt;/guid&gt;&#10;                    &lt;answertext&gt;Psychology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5FBE6DB820D24F1685177388F44FAA0B&lt;/guid&gt;&#10;        &lt;description /&gt;&#10;        &lt;date&gt;7/20/2015 6:11:2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5C33857EFC94C3DB4D884618A1718CE&lt;/guid&gt;&#10;            &lt;repollguid&gt;82CE7E363A3E4F06A3E6A2C20883FA31&lt;/repollguid&gt;&#10;            &lt;sourceid&gt;D7C2845610A549E78EEE72A5D32725CE&lt;/sourceid&gt;&#10;            &lt;questiontext&gt;Our behavior, right or wrong 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08EB8B4CDA9F455B8D4F23EE34755E82&lt;/guid&gt;&#10;                    &lt;answertext&gt;Morale&lt;/answertext&gt;&#10;                    &lt;valuetype&gt;-1&lt;/valuetype&gt;&#10;                &lt;/answer&gt;&#10;                &lt;answer&gt;&#10;                    &lt;guid&gt;688FECAC95B245B5AEDE16458388FE6C&lt;/guid&gt;&#10;                    &lt;answertext&gt;Integrity&lt;/answertext&gt;&#10;                    &lt;valuetype&gt;-1&lt;/valuetype&gt;&#10;                &lt;/answer&gt;&#10;                &lt;answer&gt;&#10;                    &lt;guid&gt;0DA1FD726B5B48019A7BC2950490248C&lt;/guid&gt;&#10;                    &lt;answertext&gt;Morals&lt;/answertext&gt;&#10;                    &lt;valuetype&gt;1&lt;/valuetype&gt;&#10;                &lt;/answer&gt;&#10;                &lt;answer&gt;&#10;                    &lt;guid&gt;AE57A9CBF1C44FC1A83AEAE7C691FA4E&lt;/guid&gt;&#10;                    &lt;answertext&gt;Conscienc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7072BFB1C3F49FA87B62FAA2134A0BD&lt;/guid&gt;&#10;        &lt;description /&gt;&#10;        &lt;date&gt;7/20/2015 6:1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AA0DF8C938041A2962D3372807D4165&lt;/guid&gt;&#10;            &lt;repollguid&gt;768F41AECB6B44AAA1FBC58113BF1AD1&lt;/repollguid&gt;&#10;            &lt;sourceid&gt;1C2B371A9D4D4116AED35C865B0CF70E&lt;/sourceid&gt;&#10;            &lt;questiontext&gt;Patterns of behavior considered acceptable or proper by a social group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F900D995306A459C8E2ED7D9525A2B82&lt;/guid&gt;&#10;                    &lt;answertext&gt;Norms&lt;/answertext&gt;&#10;                    &lt;valuetype&gt;1&lt;/valuetype&gt;&#10;                &lt;/answer&gt;&#10;                &lt;answer&gt;&#10;                    &lt;guid&gt;98393415B31348CDB0139DD903832706&lt;/guid&gt;&#10;                    &lt;answertext&gt;Morals&lt;/answertext&gt;&#10;                    &lt;valuetype&gt;-1&lt;/valuetype&gt;&#10;                &lt;/answer&gt;&#10;                &lt;answer&gt;&#10;                    &lt;guid&gt;DF628A25C7964E88AC8B80A82E304EAB&lt;/guid&gt;&#10;                    &lt;answertext&gt;Universal norms&lt;/answertext&gt;&#10;                    &lt;valuetype&gt;-1&lt;/valuetype&gt;&#10;                &lt;/answer&gt;&#10;                &lt;answer&gt;&#10;                    &lt;guid&gt;AB30A869205F4646AA6CDD70FFF98339&lt;/guid&gt;&#10;                    &lt;answertext&gt;Non-universal norm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45AC1027A25E40CF8C9C927A9D4AF04A&lt;/guid&gt;&#10;        &lt;description /&gt;&#10;        &lt;date&gt;7/20/2015 6:11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CCD11AC6167437090233BA66294FFC6&lt;/guid&gt;&#10;            &lt;repollguid&gt;02F6E1F3D7444101AAE2D873207AA763&lt;/repollguid&gt;&#10;            &lt;sourceid&gt;7C4EC6B35EF047DC82ED655B48C1D70D&lt;/sourceid&gt;&#10;            &lt;questiontext&gt;The normal beliefs of people in most cultures 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AF52EDB67184D9DA36D34E175919304&lt;/guid&gt;&#10;                    &lt;answertext&gt;Norms&lt;/answertext&gt;&#10;                    &lt;valuetype&gt;-1&lt;/valuetype&gt;&#10;                &lt;/answer&gt;&#10;                &lt;answer&gt;&#10;                    &lt;guid&gt;D6FEB98D667C45CA86E395F97C04177B&lt;/guid&gt;&#10;                    &lt;answertext&gt;Morals&lt;/answertext&gt;&#10;                    &lt;valuetype&gt;-1&lt;/valuetype&gt;&#10;                &lt;/answer&gt;&#10;                &lt;answer&gt;&#10;                    &lt;guid&gt;14CE34820C7C4BE08F1C4383D9830DC8&lt;/guid&gt;&#10;                    &lt;answertext&gt;Universal norms&lt;/answertext&gt;&#10;                    &lt;valuetype&gt;1&lt;/valuetype&gt;&#10;                &lt;/answer&gt;&#10;                &lt;answer&gt;&#10;                    &lt;guid&gt;7D0814C853FE403EAAB8539F77550086&lt;/guid&gt;&#10;                    &lt;answertext&gt;Non-universal norms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FCC7A4DEE8CC4D9996BE9240E7BE6541&lt;/guid&gt;&#10;        &lt;description /&gt;&#10;        &lt;date&gt;7/20/2015 6:11:2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F9CADF288DC45738808CC46B51E145B&lt;/guid&gt;&#10;            &lt;repollguid&gt;D6E562A1D455439DBFA37594080FC137&lt;/repollguid&gt;&#10;            &lt;sourceid&gt;63EB8D8E34A54617A32A0F97C3F972C2&lt;/sourceid&gt;&#10;            &lt;questiontext&gt;Values such as duties specific to one's religion toward which some people may feel a serious personal obligation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30E743E60B694EEB95BAB29CE3F86F0E&lt;/guid&gt;&#10;                    &lt;answertext&gt;Norms&lt;/answertext&gt;&#10;                    &lt;valuetype&gt;-1&lt;/valuetype&gt;&#10;                &lt;/answer&gt;&#10;                &lt;answer&gt;&#10;                    &lt;guid&gt;ADA4C1D55E894CAFB392C4581EA055BE&lt;/guid&gt;&#10;                    &lt;answertext&gt;Morals&lt;/answertext&gt;&#10;                    &lt;valuetype&gt;-1&lt;/valuetype&gt;&#10;                &lt;/answer&gt;&#10;                &lt;answer&gt;&#10;                    &lt;guid&gt;8D5E78CC68CB4B289EF9A052C69CBCC4&lt;/guid&gt;&#10;                    &lt;answertext&gt;Universal norms&lt;/answertext&gt;&#10;                    &lt;valuetype&gt;-1&lt;/valuetype&gt;&#10;                &lt;/answer&gt;&#10;                &lt;answer&gt;&#10;                    &lt;guid&gt;00CCCB7CE07F40A5A96C237DE6B36475&lt;/guid&gt;&#10;                    &lt;answertext&gt;Non-universal norms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B9B774C6E6874214A4F73633E5FFDC50&lt;/guid&gt;&#10;        &lt;description /&gt;&#10;        &lt;date&gt;7/20/2015 6:11:2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A1464BCF5FB244D8A30044215CB1B080&lt;/guid&gt;&#10;            &lt;repollguid&gt;18D7ECBFCA5746F0919A9FD474086672&lt;/repollguid&gt;&#10;            &lt;sourceid&gt;92504AD835A843109FDE6174CB169F16&lt;/sourceid&gt;&#10;            &lt;questiontext&gt;The awareness of a desire to act properly and the awareness of guilt when improper acts are committed or intended&lt;/questiontext&gt;&#10;            &lt;showresults&gt;True&lt;/showresults&gt;&#10;            &lt;responsegrid&gt;0&lt;/responsegrid&gt;&#10;            &lt;countdowntimer&gt;False&lt;/countdowntimer&gt;&#10;            &lt;standards&gt;&#10;                &lt;standard&gt;&#10;                    &lt;source&gt;Custom&lt;/source&gt;&#10;                    &lt;guid /&gt;&#10;                    &lt;text&gt;1&lt;/text&gt;&#10;                &lt;/standard&gt;&#10;                &lt;standard&gt;&#10;                    &lt;source&gt;Custom&lt;/source&gt;&#10;                    &lt;guid /&gt;&#10;                    &lt;text&gt;Vocabulary&lt;/text&gt;&#10;                &lt;/standard&gt;&#10;            &lt;/standards&gt;&#10;            &lt;correctvalue&gt;10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71C67A8BEC042E0B86BBA162FB1C8FA&lt;/guid&gt;&#10;                    &lt;answertext&gt;Morale&lt;/answertext&gt;&#10;                    &lt;valuetype&gt;-1&lt;/valuetype&gt;&#10;                &lt;/answer&gt;&#10;                &lt;answer&gt;&#10;                    &lt;guid&gt;271B0E337B7F449A871464102F5DAC8A&lt;/guid&gt;&#10;                    &lt;answertext&gt;Integrity&lt;/answertext&gt;&#10;                    &lt;valuetype&gt;-1&lt;/valuetype&gt;&#10;                &lt;/answer&gt;&#10;                &lt;answer&gt;&#10;                    &lt;guid&gt;B0772F87734749A5B07B3D50685F59A6&lt;/guid&gt;&#10;                    &lt;answertext&gt;Morals&lt;/answertext&gt;&#10;                    &lt;valuetype&gt;-1&lt;/valuetype&gt;&#10;                &lt;/answer&gt;&#10;                &lt;answer&gt;&#10;                    &lt;guid&gt;3CB00037668049B4B6207680F15ABD35&lt;/guid&gt;&#10;                    &lt;answertext&gt;Conscienc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LIVECHARTING" val="False"/>
  <p:tag name="AUTOOPENPOLL" val="True"/>
  <p:tag name="AUTOFORMATCHART" val="False"/>
  <p:tag name="HASRESULTS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LABELFORMAT" val="0"/>
  <p:tag name="DEFINEDCOLORS" val="3,6,10,45,32,50,13,4,9,55,1"/>
  <p:tag name="COLORTYPE" val="SCHEM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  <p:tag name="TYPE" val="9"/>
  <p:tag name="NUMBERFORMAT" val="3"/>
  <p:tag name="DEFINEDCOLORS" val="3,6,10,45,32,50,13,4,9,55,1"/>
  <p:tag name="LABELFORMAT" val="0"/>
  <p:tag name="COLORTYPE" val="SCHEM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CORECALCULATION" val="1"/>
  <p:tag name="NUMBERTODISPLAY" val="10"/>
  <p:tag name="PARTICIPANTDISPLAY" val="1"/>
  <p:tag name="DISPLAYPOINTSLESSTHANONE" val="False"/>
  <p:tag name="CORRECTONLY" val="False"/>
  <p:tag name="TYPE" val="ParticipantLeaderboardSlid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BERTODISPLAY" val="20"/>
  <p:tag name="SCORECALCULATION" val="1"/>
  <p:tag name="DISPLAYPOINTSLESSTHANONE" val="True"/>
  <p:tag name="PARTICIPANTDISPLAY" val="1"/>
  <p:tag name="CORRECTONLY" val="False"/>
  <p:tag name="TYPE" val="TeamLeaderboardSlid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RTICIPANTDISPLAY" val="1"/>
  <p:tag name="SCORECALCULATION" val="1"/>
  <p:tag name="NUMBERTODISPLAY" val="10"/>
  <p:tag name="DISPLAYPOINTSLESSTHANONE" val="False"/>
  <p:tag name="CORRECTONLY" val="False"/>
  <p:tag name="TYPE" val="TeamMVP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ShortAnswerSlide"/>
  <p:tag name="TPQUESTIONXML" val="﻿&lt;?xml version=&quot;1.0&quot; encoding=&quot;utf-8&quot;?&gt;&#10;&lt;questionlist&gt;&#10;    &lt;properties&gt;&#10;        &lt;guid&gt;983E55621F5149C6B516059C19B28116&lt;/guid&gt;&#10;        &lt;description /&gt;&#10;        &lt;date&gt;6/22/2015 10:52:51 A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shortanswer&gt;&#10;            &lt;guid&gt;D20BDCC43CB44367A497A9455453A485&lt;/guid&gt;&#10;            &lt;repollguid&gt;BD36EE75A5D44F39895B1AC60DDA0878&lt;/repollguid&gt;&#10;            &lt;sourceid&gt;4337C2D2E0FB42C09DA0B0A2D12D2A22&lt;/sourceid&gt;&#10;            &lt;questiontext&gt;Quick Write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0&lt;/correctvalue&gt;&#10;            &lt;incorrectvalue&gt;0&lt;/incorrectvalue&gt;&#10;            &lt;keywordvaluetype&gt;0&lt;/keywordvaluetype&gt;&#10;            &lt;metadata&gt;&#10;                &lt;entry&gt;&#10;                    &lt;key&gt;AUTOFORMATCHART&lt;/key&gt;&#10;                    &lt;value&gt;Fals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shortanswer&gt;&#10;    &lt;/questions&gt;&#10;&lt;/questionlist&gt;"/>
  <p:tag name="AUTOOPENPOLL" val="True"/>
  <p:tag name="AUTOFORMATCHART" val="False"/>
  <p:tag name="HASRESULTS" val="False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TPC JROTC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FFC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18463</TotalTime>
  <Words>3000</Words>
  <Application>Microsoft Office PowerPoint</Application>
  <PresentationFormat>On-screen Show (4:3)</PresentationFormat>
  <Paragraphs>546</Paragraphs>
  <Slides>70</Slides>
  <Notes>57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70</vt:i4>
      </vt:variant>
    </vt:vector>
  </HeadingPairs>
  <TitlesOfParts>
    <vt:vector size="87" baseType="lpstr">
      <vt:lpstr>Arial</vt:lpstr>
      <vt:lpstr>Calibri</vt:lpstr>
      <vt:lpstr>Calibri Light</vt:lpstr>
      <vt:lpstr>Comic Sans MS</vt:lpstr>
      <vt:lpstr>Garamond</vt:lpstr>
      <vt:lpstr>Times New Roman</vt:lpstr>
      <vt:lpstr>Wingdings</vt:lpstr>
      <vt:lpstr>Stream</vt:lpstr>
      <vt:lpstr>Custom Design</vt:lpstr>
      <vt:lpstr>1_Custom Design</vt:lpstr>
      <vt:lpstr>2_Custom Design</vt:lpstr>
      <vt:lpstr>TPC JROTC</vt:lpstr>
      <vt:lpstr>1_TPC JROTC</vt:lpstr>
      <vt:lpstr>2_TPC JROTC</vt:lpstr>
      <vt:lpstr>3_TPC JROTC</vt:lpstr>
      <vt:lpstr>4_TPC JROTC</vt:lpstr>
      <vt:lpstr>5_TPC JROTC</vt:lpstr>
      <vt:lpstr>  </vt:lpstr>
      <vt:lpstr>How much information do you already know about this topic area?</vt:lpstr>
      <vt:lpstr>Which of the following is one of the four types of values?</vt:lpstr>
      <vt:lpstr>Lesson Overview</vt:lpstr>
      <vt:lpstr>Vocabulary Questions Slide Index</vt:lpstr>
      <vt:lpstr>Vocabulary Questions Slide Index</vt:lpstr>
      <vt:lpstr>Quick Write</vt:lpstr>
      <vt:lpstr>PowerPoint Presentation</vt:lpstr>
      <vt:lpstr>Ethics</vt:lpstr>
      <vt:lpstr>PowerPoint Presentation</vt:lpstr>
      <vt:lpstr>Four Basic Rules of Ethics</vt:lpstr>
      <vt:lpstr>Ethics and Personal Standards</vt:lpstr>
      <vt:lpstr>Concern for Others and Integrity</vt:lpstr>
      <vt:lpstr>Ethical Qualities and Professional Standards</vt:lpstr>
      <vt:lpstr>Right Choices</vt:lpstr>
      <vt:lpstr>Rules and Principles of  Ethical Decisions</vt:lpstr>
      <vt:lpstr>PowerPoint Presentation</vt:lpstr>
      <vt:lpstr>Which of the following is one of the four basic rules of ethics?</vt:lpstr>
      <vt:lpstr>Most decisions require judgment that is influenced by a leaders own:</vt:lpstr>
      <vt:lpstr>Values</vt:lpstr>
      <vt:lpstr>Four Types of Values</vt:lpstr>
      <vt:lpstr>PowerPoint Presentation</vt:lpstr>
      <vt:lpstr>PowerPoint Presentation</vt:lpstr>
      <vt:lpstr>PowerPoint Presentation</vt:lpstr>
      <vt:lpstr>Activity 1:  A Current Ethical Dilemma</vt:lpstr>
      <vt:lpstr>PowerPoint Presentation</vt:lpstr>
      <vt:lpstr>PowerPoint Presentation</vt:lpstr>
      <vt:lpstr>PowerPoint Presentation</vt:lpstr>
      <vt:lpstr>Core Values of the  US Military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2:  Core Values of the  US Military Services</vt:lpstr>
      <vt:lpstr>Cultural and Universal Norms</vt:lpstr>
      <vt:lpstr>Which of the following is one of the four types of values?</vt:lpstr>
      <vt:lpstr>Which norm does not carry a universal moral obligation?</vt:lpstr>
      <vt:lpstr>Making Ethical and Moral Decisions</vt:lpstr>
      <vt:lpstr>Moral Courage and Maturity</vt:lpstr>
      <vt:lpstr>Conscience and Sense of Justice</vt:lpstr>
      <vt:lpstr>Activity 3:  Ethics – Everyone Else Does It! </vt:lpstr>
      <vt:lpstr>Activity 4:  “What Would You Do?” Role-Play</vt:lpstr>
      <vt:lpstr>Personal Code of Conduct</vt:lpstr>
      <vt:lpstr>Forming Good Habits</vt:lpstr>
      <vt:lpstr>What is one of the four steps to help you make the right ethical and moral decisions?</vt:lpstr>
      <vt:lpstr>What step should be used to get rid of bad habits?</vt:lpstr>
      <vt:lpstr>Activity 5:  “Remember the Titans”</vt:lpstr>
      <vt:lpstr>Summary</vt:lpstr>
      <vt:lpstr>How will making ethical and moral decisions allow you to become a better person?</vt:lpstr>
      <vt:lpstr>What parts of this lesson were the hardest to understand? What parts were the easiest?</vt:lpstr>
      <vt:lpstr>Next….</vt:lpstr>
      <vt:lpstr>Team Assignment</vt:lpstr>
      <vt:lpstr>The study of the mind and of behavior</vt:lpstr>
      <vt:lpstr>The study of people's most fundamental and basic beliefs and how these beliefs are justified</vt:lpstr>
      <vt:lpstr>The rules of conduct that people should follow</vt:lpstr>
      <vt:lpstr>Free of favoritism</vt:lpstr>
      <vt:lpstr>Being honest and sincere with ourselves and with others, closely following a consistent code of ethics </vt:lpstr>
      <vt:lpstr>Our set of ideals, beliefs, interests, likes, and dislikes that we use every day to make decisions </vt:lpstr>
      <vt:lpstr>Our behavior, right or wrong </vt:lpstr>
      <vt:lpstr>Patterns of behavior considered acceptable or proper by a social group</vt:lpstr>
      <vt:lpstr>The normal beliefs of people in most cultures </vt:lpstr>
      <vt:lpstr>Values such as duties specific to one's religion toward which some people may feel a serious personal obligation</vt:lpstr>
      <vt:lpstr>The awareness of a desire to act properly and the awareness of guilt when improper acts are committed or intended</vt:lpstr>
      <vt:lpstr>Leaderboard</vt:lpstr>
      <vt:lpstr>PowerPoint Presentation</vt:lpstr>
      <vt:lpstr>Team MVP</vt:lpstr>
      <vt:lpstr>Whiteboard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Sackie</dc:creator>
  <cp:lastModifiedBy>Roger Hardie</cp:lastModifiedBy>
  <cp:revision>862</cp:revision>
  <cp:lastPrinted>2014-09-05T13:42:51Z</cp:lastPrinted>
  <dcterms:created xsi:type="dcterms:W3CDTF">2011-01-08T16:26:11Z</dcterms:created>
  <dcterms:modified xsi:type="dcterms:W3CDTF">2020-03-25T17:39:05Z</dcterms:modified>
</cp:coreProperties>
</file>